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4" r:id="rId3"/>
    <p:sldId id="266" r:id="rId4"/>
    <p:sldId id="267" r:id="rId5"/>
    <p:sldId id="263" r:id="rId6"/>
    <p:sldId id="258" r:id="rId7"/>
    <p:sldId id="268" r:id="rId8"/>
    <p:sldId id="269" r:id="rId9"/>
    <p:sldId id="270" r:id="rId10"/>
    <p:sldId id="271" r:id="rId11"/>
    <p:sldId id="272" r:id="rId12"/>
    <p:sldId id="274" r:id="rId13"/>
    <p:sldId id="273" r:id="rId14"/>
    <p:sldId id="275" r:id="rId15"/>
    <p:sldId id="276" r:id="rId16"/>
    <p:sldId id="277" r:id="rId17"/>
  </p:sldIdLst>
  <p:sldSz cx="18288000" cy="10287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Robinson (STAFF)" initials="SR(" lastIdx="3" clrIdx="0">
    <p:extLst>
      <p:ext uri="{19B8F6BF-5375-455C-9EA6-DF929625EA0E}">
        <p15:presenceInfo xmlns:p15="http://schemas.microsoft.com/office/powerpoint/2012/main" userId="Samantha Robinson (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57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7T12:30:29.964" idx="1">
    <p:pos x="10" y="10"/>
    <p:text>Hi there and welcome to our final JLC presentation. Today we will provide you with information to help you prepare to start your John Leggott College journey this September. 
My name is Samantha and I am your school liaison officer - and as always if you have any questions about joining JLC, please do not hesitate to contact me - you can email, call me at the college or speak to your careers advisor who will contact me with your questions.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0933"/>
          </a:xfrm>
          <a:prstGeom prst="rect">
            <a:avLst/>
          </a:prstGeom>
        </p:spPr>
        <p:txBody>
          <a:bodyPr vert="horz" lIns="53511" tIns="26755" rIns="53511" bIns="26755" rtlCol="0"/>
          <a:lstStyle>
            <a:lvl1pPr algn="l">
              <a:defRPr sz="700"/>
            </a:lvl1pPr>
          </a:lstStyle>
          <a:p>
            <a:endParaRPr lang="en-GB"/>
          </a:p>
        </p:txBody>
      </p:sp>
      <p:sp>
        <p:nvSpPr>
          <p:cNvPr id="3" name="Date Placeholder 2"/>
          <p:cNvSpPr>
            <a:spLocks noGrp="1"/>
          </p:cNvSpPr>
          <p:nvPr>
            <p:ph type="dt" sz="quarter" idx="1"/>
          </p:nvPr>
        </p:nvSpPr>
        <p:spPr>
          <a:xfrm>
            <a:off x="5622510" y="0"/>
            <a:ext cx="4301543" cy="340933"/>
          </a:xfrm>
          <a:prstGeom prst="rect">
            <a:avLst/>
          </a:prstGeom>
        </p:spPr>
        <p:txBody>
          <a:bodyPr vert="horz" lIns="53511" tIns="26755" rIns="53511" bIns="26755" rtlCol="0"/>
          <a:lstStyle>
            <a:lvl1pPr algn="r">
              <a:defRPr sz="700"/>
            </a:lvl1pPr>
          </a:lstStyle>
          <a:p>
            <a:fld id="{A0693DCA-B622-4C1F-B614-9F955231AC3C}" type="datetimeFigureOut">
              <a:rPr lang="en-GB" smtClean="0"/>
              <a:t>14/05/2021</a:t>
            </a:fld>
            <a:endParaRPr lang="en-GB"/>
          </a:p>
        </p:txBody>
      </p:sp>
      <p:sp>
        <p:nvSpPr>
          <p:cNvPr id="4" name="Footer Placeholder 3"/>
          <p:cNvSpPr>
            <a:spLocks noGrp="1"/>
          </p:cNvSpPr>
          <p:nvPr>
            <p:ph type="ftr" sz="quarter" idx="2"/>
          </p:nvPr>
        </p:nvSpPr>
        <p:spPr>
          <a:xfrm>
            <a:off x="0" y="6456743"/>
            <a:ext cx="4301543" cy="340932"/>
          </a:xfrm>
          <a:prstGeom prst="rect">
            <a:avLst/>
          </a:prstGeom>
        </p:spPr>
        <p:txBody>
          <a:bodyPr vert="horz" lIns="53511" tIns="26755" rIns="53511" bIns="26755" rtlCol="0" anchor="b"/>
          <a:lstStyle>
            <a:lvl1pPr algn="l">
              <a:defRPr sz="700"/>
            </a:lvl1pPr>
          </a:lstStyle>
          <a:p>
            <a:endParaRPr lang="en-GB"/>
          </a:p>
        </p:txBody>
      </p:sp>
      <p:sp>
        <p:nvSpPr>
          <p:cNvPr id="5" name="Slide Number Placeholder 4"/>
          <p:cNvSpPr>
            <a:spLocks noGrp="1"/>
          </p:cNvSpPr>
          <p:nvPr>
            <p:ph type="sldNum" sz="quarter" idx="3"/>
          </p:nvPr>
        </p:nvSpPr>
        <p:spPr>
          <a:xfrm>
            <a:off x="5622510" y="6456743"/>
            <a:ext cx="4301543" cy="340932"/>
          </a:xfrm>
          <a:prstGeom prst="rect">
            <a:avLst/>
          </a:prstGeom>
        </p:spPr>
        <p:txBody>
          <a:bodyPr vert="horz" lIns="53511" tIns="26755" rIns="53511" bIns="26755" rtlCol="0" anchor="b"/>
          <a:lstStyle>
            <a:lvl1pPr algn="r">
              <a:defRPr sz="700"/>
            </a:lvl1pPr>
          </a:lstStyle>
          <a:p>
            <a:fld id="{1BC2770E-3B5C-43BE-AAB6-B87251CE054E}" type="slidenum">
              <a:rPr lang="en-GB" smtClean="0"/>
              <a:t>‹#›</a:t>
            </a:fld>
            <a:endParaRPr lang="en-GB"/>
          </a:p>
        </p:txBody>
      </p:sp>
    </p:spTree>
    <p:extLst>
      <p:ext uri="{BB962C8B-B14F-4D97-AF65-F5344CB8AC3E}">
        <p14:creationId xmlns:p14="http://schemas.microsoft.com/office/powerpoint/2010/main" val="1228085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0933"/>
          </a:xfrm>
          <a:prstGeom prst="rect">
            <a:avLst/>
          </a:prstGeom>
        </p:spPr>
        <p:txBody>
          <a:bodyPr vert="horz" lIns="53511" tIns="26755" rIns="53511" bIns="26755" rtlCol="0"/>
          <a:lstStyle>
            <a:lvl1pPr algn="l">
              <a:defRPr sz="700"/>
            </a:lvl1pPr>
          </a:lstStyle>
          <a:p>
            <a:endParaRPr lang="en-GB"/>
          </a:p>
        </p:txBody>
      </p:sp>
      <p:sp>
        <p:nvSpPr>
          <p:cNvPr id="3" name="Date Placeholder 2"/>
          <p:cNvSpPr>
            <a:spLocks noGrp="1"/>
          </p:cNvSpPr>
          <p:nvPr>
            <p:ph type="dt" idx="1"/>
          </p:nvPr>
        </p:nvSpPr>
        <p:spPr>
          <a:xfrm>
            <a:off x="5622510" y="0"/>
            <a:ext cx="4301543" cy="340933"/>
          </a:xfrm>
          <a:prstGeom prst="rect">
            <a:avLst/>
          </a:prstGeom>
        </p:spPr>
        <p:txBody>
          <a:bodyPr vert="horz" lIns="53511" tIns="26755" rIns="53511" bIns="26755" rtlCol="0"/>
          <a:lstStyle>
            <a:lvl1pPr algn="r">
              <a:defRPr sz="700"/>
            </a:lvl1pPr>
          </a:lstStyle>
          <a:p>
            <a:fld id="{3A5C8C82-EBB3-4652-8C58-2F2EB79FC0FB}" type="datetimeFigureOut">
              <a:rPr lang="en-GB" smtClean="0"/>
              <a:t>14/05/2021</a:t>
            </a:fld>
            <a:endParaRPr lang="en-GB"/>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53511" tIns="26755" rIns="53511" bIns="26755" rtlCol="0" anchor="ctr"/>
          <a:lstStyle/>
          <a:p>
            <a:endParaRPr lang="en-GB"/>
          </a:p>
        </p:txBody>
      </p:sp>
      <p:sp>
        <p:nvSpPr>
          <p:cNvPr id="5" name="Notes Placeholder 4"/>
          <p:cNvSpPr>
            <a:spLocks noGrp="1"/>
          </p:cNvSpPr>
          <p:nvPr>
            <p:ph type="body" sz="quarter" idx="3"/>
          </p:nvPr>
        </p:nvSpPr>
        <p:spPr>
          <a:xfrm>
            <a:off x="992664" y="3271906"/>
            <a:ext cx="7941310" cy="2676060"/>
          </a:xfrm>
          <a:prstGeom prst="rect">
            <a:avLst/>
          </a:prstGeom>
        </p:spPr>
        <p:txBody>
          <a:bodyPr vert="horz" lIns="53511" tIns="26755" rIns="53511" bIns="2675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743"/>
            <a:ext cx="4301543" cy="340932"/>
          </a:xfrm>
          <a:prstGeom prst="rect">
            <a:avLst/>
          </a:prstGeom>
        </p:spPr>
        <p:txBody>
          <a:bodyPr vert="horz" lIns="53511" tIns="26755" rIns="53511" bIns="26755" rtlCol="0" anchor="b"/>
          <a:lstStyle>
            <a:lvl1pPr algn="l">
              <a:defRPr sz="700"/>
            </a:lvl1pPr>
          </a:lstStyle>
          <a:p>
            <a:endParaRPr lang="en-GB"/>
          </a:p>
        </p:txBody>
      </p:sp>
      <p:sp>
        <p:nvSpPr>
          <p:cNvPr id="7" name="Slide Number Placeholder 6"/>
          <p:cNvSpPr>
            <a:spLocks noGrp="1"/>
          </p:cNvSpPr>
          <p:nvPr>
            <p:ph type="sldNum" sz="quarter" idx="5"/>
          </p:nvPr>
        </p:nvSpPr>
        <p:spPr>
          <a:xfrm>
            <a:off x="5622510" y="6456743"/>
            <a:ext cx="4301543" cy="340932"/>
          </a:xfrm>
          <a:prstGeom prst="rect">
            <a:avLst/>
          </a:prstGeom>
        </p:spPr>
        <p:txBody>
          <a:bodyPr vert="horz" lIns="53511" tIns="26755" rIns="53511" bIns="26755" rtlCol="0" anchor="b"/>
          <a:lstStyle>
            <a:lvl1pPr algn="r">
              <a:defRPr sz="700"/>
            </a:lvl1pPr>
          </a:lstStyle>
          <a:p>
            <a:fld id="{35B98149-8C56-4692-AB6A-3E394E3E2DBC}" type="slidenum">
              <a:rPr lang="en-GB" smtClean="0"/>
              <a:t>‹#›</a:t>
            </a:fld>
            <a:endParaRPr lang="en-GB"/>
          </a:p>
        </p:txBody>
      </p:sp>
    </p:spTree>
    <p:extLst>
      <p:ext uri="{BB962C8B-B14F-4D97-AF65-F5344CB8AC3E}">
        <p14:creationId xmlns:p14="http://schemas.microsoft.com/office/powerpoint/2010/main" val="235698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solidFill>
                  <a:srgbClr val="404042"/>
                </a:solidFill>
                <a:latin typeface="Arial" panose="020B0604020202020204" pitchFamily="34" charset="0"/>
              </a:rPr>
              <a:t>Hi there and welcome to our final JLC presentation. Today we will provide you with information to help you prepare to start your John Leggott College journey this September. </a:t>
            </a:r>
          </a:p>
          <a:p>
            <a:endParaRPr lang="en-GB" sz="1100" dirty="0">
              <a:solidFill>
                <a:srgbClr val="404042"/>
              </a:solidFill>
              <a:latin typeface="Arial" panose="020B0604020202020204" pitchFamily="34" charset="0"/>
            </a:endParaRPr>
          </a:p>
          <a:p>
            <a:r>
              <a:rPr lang="en-GB" sz="1100" dirty="0">
                <a:solidFill>
                  <a:srgbClr val="404042"/>
                </a:solidFill>
                <a:latin typeface="Arial" panose="020B0604020202020204" pitchFamily="34" charset="0"/>
              </a:rPr>
              <a:t>My name is Samantha and I am your school liaison officer - and as always if you have any questions about joining JLC, please do not hesitate to contact me - you can email, call me at the college or speak to your careers advisor who will contact me with your questions.</a:t>
            </a:r>
            <a:br>
              <a:rPr lang="en-GB" b="0" dirty="0">
                <a:effectLst/>
              </a:rPr>
            </a:br>
            <a:endParaRPr lang="en-GB" dirty="0"/>
          </a:p>
        </p:txBody>
      </p:sp>
      <p:sp>
        <p:nvSpPr>
          <p:cNvPr id="4" name="Slide Number Placeholder 3"/>
          <p:cNvSpPr>
            <a:spLocks noGrp="1"/>
          </p:cNvSpPr>
          <p:nvPr>
            <p:ph type="sldNum" sz="quarter" idx="5"/>
          </p:nvPr>
        </p:nvSpPr>
        <p:spPr/>
        <p:txBody>
          <a:bodyPr/>
          <a:lstStyle/>
          <a:p>
            <a:fld id="{35B98149-8C56-4692-AB6A-3E394E3E2DBC}" type="slidenum">
              <a:rPr lang="en-GB" smtClean="0"/>
              <a:t>1</a:t>
            </a:fld>
            <a:endParaRPr lang="en-GB"/>
          </a:p>
        </p:txBody>
      </p:sp>
    </p:spTree>
    <p:extLst>
      <p:ext uri="{BB962C8B-B14F-4D97-AF65-F5344CB8AC3E}">
        <p14:creationId xmlns:p14="http://schemas.microsoft.com/office/powerpoint/2010/main" val="28852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32" marR="215529">
              <a:lnSpc>
                <a:spcPct val="150000"/>
              </a:lnSpc>
            </a:pPr>
            <a:r>
              <a:rPr lang="en-GB" sz="700" spc="9" dirty="0">
                <a:solidFill>
                  <a:schemeClr val="tx1">
                    <a:lumMod val="65000"/>
                    <a:lumOff val="35000"/>
                  </a:schemeClr>
                </a:solidFill>
                <a:latin typeface="Lato"/>
                <a:cs typeface="Lato"/>
              </a:rPr>
              <a:t>Please bring a form of ID (birth certificate or </a:t>
            </a:r>
          </a:p>
          <a:p>
            <a:pPr marL="7432" marR="215529">
              <a:lnSpc>
                <a:spcPct val="150000"/>
              </a:lnSpc>
            </a:pPr>
            <a:r>
              <a:rPr lang="en-GB" sz="700" spc="9" dirty="0">
                <a:solidFill>
                  <a:schemeClr val="tx1">
                    <a:lumMod val="65000"/>
                    <a:lumOff val="35000"/>
                  </a:schemeClr>
                </a:solidFill>
                <a:latin typeface="Lato"/>
                <a:cs typeface="Lato"/>
              </a:rPr>
              <a:t>passport) proof of your GCSE results and the </a:t>
            </a:r>
          </a:p>
          <a:p>
            <a:pPr marL="7432" marR="215529">
              <a:lnSpc>
                <a:spcPct val="150000"/>
              </a:lnSpc>
            </a:pPr>
            <a:r>
              <a:rPr lang="en-GB" sz="700" spc="9" dirty="0">
                <a:solidFill>
                  <a:schemeClr val="tx1">
                    <a:lumMod val="65000"/>
                    <a:lumOff val="35000"/>
                  </a:schemeClr>
                </a:solidFill>
                <a:latin typeface="Lato"/>
                <a:cs typeface="Lato"/>
              </a:rPr>
              <a:t>deed poll if you have changed your name. </a:t>
            </a:r>
          </a:p>
        </p:txBody>
      </p:sp>
      <p:sp>
        <p:nvSpPr>
          <p:cNvPr id="4" name="Slide Number Placeholder 3"/>
          <p:cNvSpPr>
            <a:spLocks noGrp="1"/>
          </p:cNvSpPr>
          <p:nvPr>
            <p:ph type="sldNum" sz="quarter" idx="10"/>
          </p:nvPr>
        </p:nvSpPr>
        <p:spPr/>
        <p:txBody>
          <a:bodyPr/>
          <a:lstStyle/>
          <a:p>
            <a:fld id="{35B98149-8C56-4692-AB6A-3E394E3E2DBC}" type="slidenum">
              <a:rPr lang="en-GB" smtClean="0"/>
              <a:t>10</a:t>
            </a:fld>
            <a:endParaRPr lang="en-GB"/>
          </a:p>
        </p:txBody>
      </p:sp>
    </p:spTree>
    <p:extLst>
      <p:ext uri="{BB962C8B-B14F-4D97-AF65-F5344CB8AC3E}">
        <p14:creationId xmlns:p14="http://schemas.microsoft.com/office/powerpoint/2010/main" val="103762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11</a:t>
            </a:fld>
            <a:endParaRPr lang="en-GB"/>
          </a:p>
        </p:txBody>
      </p:sp>
    </p:spTree>
    <p:extLst>
      <p:ext uri="{BB962C8B-B14F-4D97-AF65-F5344CB8AC3E}">
        <p14:creationId xmlns:p14="http://schemas.microsoft.com/office/powerpoint/2010/main" val="154206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Passport, birth certificate</a:t>
            </a:r>
            <a:r>
              <a:rPr lang="en-GB" baseline="0" dirty="0"/>
              <a:t> and evidence of any name changes </a:t>
            </a:r>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12</a:t>
            </a:fld>
            <a:endParaRPr lang="en-GB"/>
          </a:p>
        </p:txBody>
      </p:sp>
    </p:spTree>
    <p:extLst>
      <p:ext uri="{BB962C8B-B14F-4D97-AF65-F5344CB8AC3E}">
        <p14:creationId xmlns:p14="http://schemas.microsoft.com/office/powerpoint/2010/main" val="273798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Passport, birth certificate</a:t>
            </a:r>
            <a:r>
              <a:rPr lang="en-GB" baseline="0" dirty="0"/>
              <a:t> and evidence of any name changes </a:t>
            </a:r>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13</a:t>
            </a:fld>
            <a:endParaRPr lang="en-GB"/>
          </a:p>
        </p:txBody>
      </p:sp>
    </p:spTree>
    <p:extLst>
      <p:ext uri="{BB962C8B-B14F-4D97-AF65-F5344CB8AC3E}">
        <p14:creationId xmlns:p14="http://schemas.microsoft.com/office/powerpoint/2010/main" val="5863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14</a:t>
            </a:fld>
            <a:endParaRPr lang="en-GB"/>
          </a:p>
        </p:txBody>
      </p:sp>
    </p:spTree>
    <p:extLst>
      <p:ext uri="{BB962C8B-B14F-4D97-AF65-F5344CB8AC3E}">
        <p14:creationId xmlns:p14="http://schemas.microsoft.com/office/powerpoint/2010/main" val="106695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15</a:t>
            </a:fld>
            <a:endParaRPr lang="en-GB"/>
          </a:p>
        </p:txBody>
      </p:sp>
    </p:spTree>
    <p:extLst>
      <p:ext uri="{BB962C8B-B14F-4D97-AF65-F5344CB8AC3E}">
        <p14:creationId xmlns:p14="http://schemas.microsoft.com/office/powerpoint/2010/main" val="26188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32" marR="215529">
              <a:lnSpc>
                <a:spcPct val="150000"/>
              </a:lnSpc>
            </a:pPr>
            <a:r>
              <a:rPr lang="en-GB" sz="700" b="1" spc="9" dirty="0">
                <a:solidFill>
                  <a:schemeClr val="tx1">
                    <a:lumMod val="65000"/>
                    <a:lumOff val="35000"/>
                  </a:schemeClr>
                </a:solidFill>
                <a:latin typeface="Lato"/>
                <a:cs typeface="Lato"/>
              </a:rPr>
              <a:t>Or get in touch via our social media channel</a:t>
            </a:r>
          </a:p>
        </p:txBody>
      </p:sp>
      <p:sp>
        <p:nvSpPr>
          <p:cNvPr id="4" name="Slide Number Placeholder 3"/>
          <p:cNvSpPr>
            <a:spLocks noGrp="1"/>
          </p:cNvSpPr>
          <p:nvPr>
            <p:ph type="sldNum" sz="quarter" idx="10"/>
          </p:nvPr>
        </p:nvSpPr>
        <p:spPr/>
        <p:txBody>
          <a:bodyPr/>
          <a:lstStyle/>
          <a:p>
            <a:fld id="{35B98149-8C56-4692-AB6A-3E394E3E2DBC}" type="slidenum">
              <a:rPr lang="en-GB" smtClean="0"/>
              <a:t>16</a:t>
            </a:fld>
            <a:endParaRPr lang="en-GB"/>
          </a:p>
        </p:txBody>
      </p:sp>
    </p:spTree>
    <p:extLst>
      <p:ext uri="{BB962C8B-B14F-4D97-AF65-F5344CB8AC3E}">
        <p14:creationId xmlns:p14="http://schemas.microsoft.com/office/powerpoint/2010/main" val="264000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35107"/>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Through participation in Transition+ at John Leggott, every student who has applied to JLC will enrol onto our programme, which has been designed to give you a bespoke insight into studying with us. We will equip you with the skills and knowledge you need to make a strong start in September 2021.</a:t>
            </a:r>
          </a:p>
          <a:p>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2</a:t>
            </a:fld>
            <a:endParaRPr lang="en-GB"/>
          </a:p>
        </p:txBody>
      </p:sp>
    </p:spTree>
    <p:extLst>
      <p:ext uri="{BB962C8B-B14F-4D97-AF65-F5344CB8AC3E}">
        <p14:creationId xmlns:p14="http://schemas.microsoft.com/office/powerpoint/2010/main" val="183580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32" marR="215529">
              <a:lnSpc>
                <a:spcPct val="150000"/>
              </a:lnSpc>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All Transition+ activities will be delivered on Google Meet and each subject will have it’s own dedicated Google Classroom. </a:t>
            </a:r>
          </a:p>
          <a:p>
            <a:pPr marL="7432" marR="215529">
              <a:lnSpc>
                <a:spcPct val="150000"/>
              </a:lnSpc>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You will be emailed a John Leggott College Log In to access Transition+ </a:t>
            </a:r>
          </a:p>
          <a:p>
            <a:pPr marL="7432" marR="215529">
              <a:lnSpc>
                <a:spcPct val="150000"/>
              </a:lnSpc>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You will need to enrol on to each Google Classroom page that you have applied for, using the codes sent to you by email. </a:t>
            </a:r>
          </a:p>
          <a:p>
            <a:pPr marL="7432" marR="215529">
              <a:lnSpc>
                <a:spcPct val="150000"/>
              </a:lnSpc>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email address provided on application </a:t>
            </a:r>
          </a:p>
          <a:p>
            <a:pPr marL="7432" marR="215529">
              <a:lnSpc>
                <a:spcPct val="150000"/>
              </a:lnSpc>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will be where you receive this information</a:t>
            </a:r>
          </a:p>
          <a:p>
            <a:pPr marL="7432" marR="215529">
              <a:lnSpc>
                <a:spcPct val="150000"/>
              </a:lnSpc>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If you need to change this email address, please get in touch and let us know. </a:t>
            </a:r>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3</a:t>
            </a:fld>
            <a:endParaRPr lang="en-GB"/>
          </a:p>
        </p:txBody>
      </p:sp>
    </p:spTree>
    <p:extLst>
      <p:ext uri="{BB962C8B-B14F-4D97-AF65-F5344CB8AC3E}">
        <p14:creationId xmlns:p14="http://schemas.microsoft.com/office/powerpoint/2010/main" val="346271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32" marR="215529">
              <a:lnSpc>
                <a:spcPct val="122800"/>
              </a:lnSpc>
            </a:pPr>
            <a:r>
              <a:rPr lang="en-GB" sz="7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You will also have the opportunity to engage with: </a:t>
            </a:r>
          </a:p>
          <a:p>
            <a:pPr marL="7432" marR="215529"/>
            <a:endPar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274985" marR="215529" indent="-267553">
              <a:lnSpc>
                <a:spcPct val="150000"/>
              </a:lnSpc>
              <a:buFont typeface="Wingdings" panose="05000000000000000000" pitchFamily="2" charset="2"/>
              <a:buChar char="§"/>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An Online Orientation Module </a:t>
            </a:r>
          </a:p>
          <a:p>
            <a:pPr marL="274985" marR="215529" indent="-267553">
              <a:lnSpc>
                <a:spcPct val="150000"/>
              </a:lnSpc>
              <a:buFont typeface="Wingdings" panose="05000000000000000000" pitchFamily="2" charset="2"/>
              <a:buChar char="§"/>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Support from our Careers and Progression Team </a:t>
            </a:r>
          </a:p>
          <a:p>
            <a:pPr marL="274985" marR="215529" indent="-267553">
              <a:lnSpc>
                <a:spcPct val="150000"/>
              </a:lnSpc>
              <a:buFont typeface="Wingdings" panose="05000000000000000000" pitchFamily="2" charset="2"/>
              <a:buChar char="§"/>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Tutorials with our Academic Advocates </a:t>
            </a:r>
          </a:p>
          <a:p>
            <a:pPr marL="274985" marR="215529" indent="-267553">
              <a:lnSpc>
                <a:spcPct val="150000"/>
              </a:lnSpc>
              <a:buFont typeface="Wingdings" panose="05000000000000000000" pitchFamily="2" charset="2"/>
              <a:buChar char="§"/>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Digital Skills Programme </a:t>
            </a:r>
          </a:p>
          <a:p>
            <a:pPr marL="274985" marR="215529" indent="-267553">
              <a:lnSpc>
                <a:spcPct val="150000"/>
              </a:lnSpc>
              <a:buFont typeface="Wingdings" panose="05000000000000000000" pitchFamily="2" charset="2"/>
              <a:buChar char="§"/>
            </a:pPr>
            <a:r>
              <a:rPr lang="en-GB"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Summer Transition Activities </a:t>
            </a:r>
          </a:p>
          <a:p>
            <a:endParaRPr lang="en-GB" dirty="0"/>
          </a:p>
        </p:txBody>
      </p:sp>
      <p:sp>
        <p:nvSpPr>
          <p:cNvPr id="4" name="Slide Number Placeholder 3"/>
          <p:cNvSpPr>
            <a:spLocks noGrp="1"/>
          </p:cNvSpPr>
          <p:nvPr>
            <p:ph type="sldNum" sz="quarter" idx="10"/>
          </p:nvPr>
        </p:nvSpPr>
        <p:spPr/>
        <p:txBody>
          <a:bodyPr/>
          <a:lstStyle/>
          <a:p>
            <a:fld id="{35B98149-8C56-4692-AB6A-3E394E3E2DBC}" type="slidenum">
              <a:rPr lang="en-GB" smtClean="0"/>
              <a:t>4</a:t>
            </a:fld>
            <a:endParaRPr lang="en-GB"/>
          </a:p>
        </p:txBody>
      </p:sp>
    </p:spTree>
    <p:extLst>
      <p:ext uri="{BB962C8B-B14F-4D97-AF65-F5344CB8AC3E}">
        <p14:creationId xmlns:p14="http://schemas.microsoft.com/office/powerpoint/2010/main" val="365755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B98149-8C56-4692-AB6A-3E394E3E2DBC}" type="slidenum">
              <a:rPr lang="en-GB" smtClean="0"/>
              <a:t>5</a:t>
            </a:fld>
            <a:endParaRPr lang="en-GB"/>
          </a:p>
        </p:txBody>
      </p:sp>
    </p:spTree>
    <p:extLst>
      <p:ext uri="{BB962C8B-B14F-4D97-AF65-F5344CB8AC3E}">
        <p14:creationId xmlns:p14="http://schemas.microsoft.com/office/powerpoint/2010/main" val="154120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B98149-8C56-4692-AB6A-3E394E3E2DBC}" type="slidenum">
              <a:rPr lang="en-GB" smtClean="0"/>
              <a:t>6</a:t>
            </a:fld>
            <a:endParaRPr lang="en-GB"/>
          </a:p>
        </p:txBody>
      </p:sp>
    </p:spTree>
    <p:extLst>
      <p:ext uri="{BB962C8B-B14F-4D97-AF65-F5344CB8AC3E}">
        <p14:creationId xmlns:p14="http://schemas.microsoft.com/office/powerpoint/2010/main" val="33038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B98149-8C56-4692-AB6A-3E394E3E2DBC}" type="slidenum">
              <a:rPr lang="en-GB" smtClean="0"/>
              <a:t>7</a:t>
            </a:fld>
            <a:endParaRPr lang="en-GB"/>
          </a:p>
        </p:txBody>
      </p:sp>
    </p:spTree>
    <p:extLst>
      <p:ext uri="{BB962C8B-B14F-4D97-AF65-F5344CB8AC3E}">
        <p14:creationId xmlns:p14="http://schemas.microsoft.com/office/powerpoint/2010/main" val="320491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B98149-8C56-4692-AB6A-3E394E3E2DBC}" type="slidenum">
              <a:rPr lang="en-GB" smtClean="0"/>
              <a:t>8</a:t>
            </a:fld>
            <a:endParaRPr lang="en-GB"/>
          </a:p>
        </p:txBody>
      </p:sp>
    </p:spTree>
    <p:extLst>
      <p:ext uri="{BB962C8B-B14F-4D97-AF65-F5344CB8AC3E}">
        <p14:creationId xmlns:p14="http://schemas.microsoft.com/office/powerpoint/2010/main" val="97910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B98149-8C56-4692-AB6A-3E394E3E2DBC}" type="slidenum">
              <a:rPr lang="en-GB" smtClean="0"/>
              <a:t>9</a:t>
            </a:fld>
            <a:endParaRPr lang="en-GB"/>
          </a:p>
        </p:txBody>
      </p:sp>
    </p:spTree>
    <p:extLst>
      <p:ext uri="{BB962C8B-B14F-4D97-AF65-F5344CB8AC3E}">
        <p14:creationId xmlns:p14="http://schemas.microsoft.com/office/powerpoint/2010/main" val="99430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E4B12B"/>
                </a:solidFill>
                <a:latin typeface="Gotham Black"/>
                <a:cs typeface="Gotham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E4B12B"/>
                </a:solidFill>
                <a:latin typeface="Gotham Black"/>
                <a:cs typeface="Gotham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E4B12B"/>
                </a:solidFill>
                <a:latin typeface="Gotham Black"/>
                <a:cs typeface="Gotham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487716"/>
            <a:ext cx="16256000" cy="852169"/>
          </a:xfrm>
          <a:prstGeom prst="rect">
            <a:avLst/>
          </a:prstGeom>
        </p:spPr>
        <p:txBody>
          <a:bodyPr wrap="square" lIns="0" tIns="0" rIns="0" bIns="0">
            <a:spAutoFit/>
          </a:bodyPr>
          <a:lstStyle>
            <a:lvl1pPr>
              <a:defRPr sz="5600" b="0" i="0">
                <a:solidFill>
                  <a:srgbClr val="E4B12B"/>
                </a:solidFill>
                <a:latin typeface="Gotham Black"/>
                <a:cs typeface="Gotham Black"/>
              </a:defRPr>
            </a:lvl1pPr>
          </a:lstStyle>
          <a:p>
            <a:endParaRPr/>
          </a:p>
        </p:txBody>
      </p:sp>
      <p:sp>
        <p:nvSpPr>
          <p:cNvPr id="3" name="Holder 3"/>
          <p:cNvSpPr>
            <a:spLocks noGrp="1"/>
          </p:cNvSpPr>
          <p:nvPr>
            <p:ph type="body" idx="1"/>
          </p:nvPr>
        </p:nvSpPr>
        <p:spPr>
          <a:xfrm>
            <a:off x="1016000" y="4079692"/>
            <a:ext cx="16256000" cy="36722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hyperlink" Target="mailto:Admissions@Leggott.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hyperlink" Target="mailto:studentservices@leggott.ac.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hyperlink" Target="mailto:admissions@Leggott.ac.u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575" y="0"/>
            <a:ext cx="18288000" cy="10287000"/>
          </a:xfrm>
          <a:custGeom>
            <a:avLst/>
            <a:gdLst/>
            <a:ahLst/>
            <a:cxnLst/>
            <a:rect l="l" t="t" r="r" b="b"/>
            <a:pathLst>
              <a:path w="18288000" h="10287000">
                <a:moveTo>
                  <a:pt x="0" y="0"/>
                </a:moveTo>
                <a:lnTo>
                  <a:pt x="18287998" y="0"/>
                </a:lnTo>
                <a:lnTo>
                  <a:pt x="18287998" y="10286999"/>
                </a:lnTo>
                <a:lnTo>
                  <a:pt x="0" y="10286999"/>
                </a:lnTo>
                <a:lnTo>
                  <a:pt x="0" y="0"/>
                </a:lnTo>
                <a:close/>
              </a:path>
            </a:pathLst>
          </a:custGeom>
          <a:solidFill>
            <a:srgbClr val="E4B12B"/>
          </a:solidFill>
        </p:spPr>
        <p:txBody>
          <a:bodyPr wrap="square" lIns="0" tIns="0" rIns="0" bIns="0" rtlCol="0"/>
          <a:lstStyle/>
          <a:p>
            <a:endParaRPr/>
          </a:p>
        </p:txBody>
      </p:sp>
      <p:sp>
        <p:nvSpPr>
          <p:cNvPr id="3" name="object 3"/>
          <p:cNvSpPr txBox="1"/>
          <p:nvPr/>
        </p:nvSpPr>
        <p:spPr>
          <a:xfrm>
            <a:off x="1028700" y="3097456"/>
            <a:ext cx="16116300" cy="3382529"/>
          </a:xfrm>
          <a:prstGeom prst="rect">
            <a:avLst/>
          </a:prstGeom>
        </p:spPr>
        <p:txBody>
          <a:bodyPr vert="horz" wrap="square" lIns="0" tIns="0" rIns="0" bIns="0" rtlCol="0">
            <a:spAutoFit/>
          </a:bodyPr>
          <a:lstStyle/>
          <a:p>
            <a:pPr marL="12700" marR="5080">
              <a:lnSpc>
                <a:spcPts val="12900"/>
              </a:lnSpc>
            </a:pPr>
            <a:r>
              <a:rPr lang="en-GB" sz="12000" b="1" spc="840" dirty="0">
                <a:solidFill>
                  <a:srgbClr val="FFFFFF"/>
                </a:solidFill>
                <a:latin typeface="Lato" panose="020F0502020204030203"/>
                <a:cs typeface="Gotham Black"/>
              </a:rPr>
              <a:t>TRANSITION TO JOHN LEGGOTT</a:t>
            </a:r>
            <a:endParaRPr sz="12000" b="1" dirty="0">
              <a:latin typeface="Lato" panose="020F0502020204030203"/>
              <a:cs typeface="Gotham Black"/>
            </a:endParaRPr>
          </a:p>
        </p:txBody>
      </p:sp>
      <p:sp>
        <p:nvSpPr>
          <p:cNvPr id="4" name="object 4"/>
          <p:cNvSpPr txBox="1"/>
          <p:nvPr/>
        </p:nvSpPr>
        <p:spPr>
          <a:xfrm>
            <a:off x="1028700" y="7887042"/>
            <a:ext cx="8143875" cy="1262525"/>
          </a:xfrm>
          <a:prstGeom prst="rect">
            <a:avLst/>
          </a:prstGeom>
          <a:solidFill>
            <a:srgbClr val="FFFFFF"/>
          </a:solidFill>
        </p:spPr>
        <p:txBody>
          <a:bodyPr vert="horz" wrap="square" lIns="0" tIns="170815" rIns="0" bIns="0" rtlCol="0">
            <a:spAutoFit/>
          </a:bodyPr>
          <a:lstStyle/>
          <a:p>
            <a:pPr marL="362585">
              <a:lnSpc>
                <a:spcPct val="100000"/>
              </a:lnSpc>
              <a:spcBef>
                <a:spcPts val="1345"/>
              </a:spcBef>
              <a:tabLst>
                <a:tab pos="1047750" algn="l"/>
                <a:tab pos="2633980" algn="l"/>
                <a:tab pos="5055870" algn="l"/>
              </a:tabLst>
            </a:pPr>
            <a:r>
              <a:rPr lang="en-GB" sz="3000" spc="105" dirty="0">
                <a:solidFill>
                  <a:srgbClr val="786F5C"/>
                </a:solidFill>
                <a:latin typeface="Gotham Black"/>
                <a:cs typeface="Gotham Black"/>
              </a:rPr>
              <a:t>Monday 7</a:t>
            </a:r>
            <a:r>
              <a:rPr lang="en-GB" sz="3000" spc="105" baseline="30000" dirty="0">
                <a:solidFill>
                  <a:srgbClr val="786F5C"/>
                </a:solidFill>
                <a:latin typeface="Gotham Black"/>
                <a:cs typeface="Gotham Black"/>
              </a:rPr>
              <a:t>th</a:t>
            </a:r>
            <a:r>
              <a:rPr lang="en-GB" sz="3000" spc="105" dirty="0">
                <a:solidFill>
                  <a:srgbClr val="786F5C"/>
                </a:solidFill>
                <a:latin typeface="Gotham Black"/>
                <a:cs typeface="Gotham Black"/>
              </a:rPr>
              <a:t> June – Thursday 1</a:t>
            </a:r>
            <a:r>
              <a:rPr lang="en-GB" sz="3000" spc="105" baseline="30000" dirty="0">
                <a:solidFill>
                  <a:srgbClr val="786F5C"/>
                </a:solidFill>
                <a:latin typeface="Gotham Black"/>
                <a:cs typeface="Gotham Black"/>
              </a:rPr>
              <a:t>st</a:t>
            </a:r>
            <a:r>
              <a:rPr lang="en-GB" sz="3000" spc="105" dirty="0">
                <a:solidFill>
                  <a:srgbClr val="786F5C"/>
                </a:solidFill>
                <a:latin typeface="Gotham Black"/>
                <a:cs typeface="Gotham Black"/>
              </a:rPr>
              <a:t> July</a:t>
            </a:r>
          </a:p>
          <a:p>
            <a:pPr marL="362585">
              <a:lnSpc>
                <a:spcPct val="100000"/>
              </a:lnSpc>
              <a:spcBef>
                <a:spcPts val="1345"/>
              </a:spcBef>
              <a:tabLst>
                <a:tab pos="1047750" algn="l"/>
                <a:tab pos="2633980" algn="l"/>
                <a:tab pos="5055870" algn="l"/>
              </a:tabLst>
            </a:pPr>
            <a:endParaRPr sz="3000" dirty="0">
              <a:latin typeface="Gotham Black"/>
              <a:cs typeface="Gotham Black"/>
            </a:endParaRPr>
          </a:p>
        </p:txBody>
      </p:sp>
      <p:sp>
        <p:nvSpPr>
          <p:cNvPr id="7" name="object 7"/>
          <p:cNvSpPr/>
          <p:nvPr/>
        </p:nvSpPr>
        <p:spPr>
          <a:xfrm>
            <a:off x="15593463" y="552710"/>
            <a:ext cx="2190749" cy="233362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6196591" y="7792239"/>
            <a:ext cx="2007870" cy="2322830"/>
          </a:xfrm>
          <a:custGeom>
            <a:avLst/>
            <a:gdLst/>
            <a:ahLst/>
            <a:cxnLst/>
            <a:rect l="l" t="t" r="r" b="b"/>
            <a:pathLst>
              <a:path w="2007869" h="2322829">
                <a:moveTo>
                  <a:pt x="2007247" y="580621"/>
                </a:moveTo>
                <a:lnTo>
                  <a:pt x="2007247" y="1741865"/>
                </a:lnTo>
                <a:lnTo>
                  <a:pt x="1003623" y="2322487"/>
                </a:lnTo>
                <a:lnTo>
                  <a:pt x="0" y="1741865"/>
                </a:lnTo>
                <a:lnTo>
                  <a:pt x="0" y="580621"/>
                </a:lnTo>
                <a:lnTo>
                  <a:pt x="1003623" y="0"/>
                </a:lnTo>
                <a:lnTo>
                  <a:pt x="2007247" y="580621"/>
                </a:lnTo>
                <a:close/>
              </a:path>
            </a:pathLst>
          </a:custGeom>
          <a:solidFill>
            <a:srgbClr val="FFFFFF"/>
          </a:solidFill>
        </p:spPr>
        <p:txBody>
          <a:bodyPr wrap="square" lIns="0" tIns="0" rIns="0" bIns="0" rtlCol="0"/>
          <a:lstStyle/>
          <a:p>
            <a:endParaRPr/>
          </a:p>
        </p:txBody>
      </p:sp>
      <p:sp>
        <p:nvSpPr>
          <p:cNvPr id="9" name="object 9"/>
          <p:cNvSpPr/>
          <p:nvPr/>
        </p:nvSpPr>
        <p:spPr>
          <a:xfrm>
            <a:off x="15164303" y="7068459"/>
            <a:ext cx="2790825" cy="3218180"/>
          </a:xfrm>
          <a:custGeom>
            <a:avLst/>
            <a:gdLst/>
            <a:ahLst/>
            <a:cxnLst/>
            <a:rect l="l" t="t" r="r" b="b"/>
            <a:pathLst>
              <a:path w="2790825" h="3218179">
                <a:moveTo>
                  <a:pt x="2790825" y="802298"/>
                </a:moveTo>
                <a:lnTo>
                  <a:pt x="2790825" y="2415471"/>
                </a:lnTo>
                <a:lnTo>
                  <a:pt x="1397273" y="3217770"/>
                </a:lnTo>
                <a:lnTo>
                  <a:pt x="0" y="2413328"/>
                </a:lnTo>
                <a:lnTo>
                  <a:pt x="0" y="804441"/>
                </a:lnTo>
                <a:lnTo>
                  <a:pt x="96807" y="748707"/>
                </a:lnTo>
                <a:lnTo>
                  <a:pt x="96807" y="2357338"/>
                </a:lnTo>
                <a:lnTo>
                  <a:pt x="1397273" y="3106435"/>
                </a:lnTo>
                <a:lnTo>
                  <a:pt x="2697740" y="2357338"/>
                </a:lnTo>
                <a:lnTo>
                  <a:pt x="2697740" y="748707"/>
                </a:lnTo>
                <a:lnTo>
                  <a:pt x="2790825" y="802298"/>
                </a:lnTo>
                <a:close/>
              </a:path>
              <a:path w="2790825" h="3218179">
                <a:moveTo>
                  <a:pt x="2697740" y="748707"/>
                </a:moveTo>
                <a:lnTo>
                  <a:pt x="2697740" y="860431"/>
                </a:lnTo>
                <a:lnTo>
                  <a:pt x="1397273" y="111978"/>
                </a:lnTo>
                <a:lnTo>
                  <a:pt x="96807" y="860431"/>
                </a:lnTo>
                <a:lnTo>
                  <a:pt x="96807" y="748707"/>
                </a:lnTo>
                <a:lnTo>
                  <a:pt x="1397273" y="0"/>
                </a:lnTo>
                <a:lnTo>
                  <a:pt x="2697740" y="748707"/>
                </a:lnTo>
                <a:close/>
              </a:path>
            </a:pathLst>
          </a:custGeom>
          <a:solidFill>
            <a:srgbClr val="FFFFFF"/>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ENROLMENT </a:t>
            </a:r>
            <a:endParaRPr sz="3900" dirty="0">
              <a:latin typeface="Lato Heavy"/>
              <a:cs typeface="Lato Heavy"/>
            </a:endParaRPr>
          </a:p>
        </p:txBody>
      </p:sp>
      <p:sp>
        <p:nvSpPr>
          <p:cNvPr id="8" name="object 8"/>
          <p:cNvSpPr txBox="1"/>
          <p:nvPr/>
        </p:nvSpPr>
        <p:spPr>
          <a:xfrm>
            <a:off x="1016000" y="2697161"/>
            <a:ext cx="13538200" cy="3877985"/>
          </a:xfrm>
          <a:prstGeom prst="rect">
            <a:avLst/>
          </a:prstGeom>
        </p:spPr>
        <p:txBody>
          <a:bodyPr vert="horz" wrap="square" lIns="0" tIns="0" rIns="0" bIns="0" rtlCol="0">
            <a:spAutoFit/>
          </a:bodyPr>
          <a:lstStyle/>
          <a:p>
            <a:pPr marL="469900" marR="368300" indent="-457200">
              <a:lnSpc>
                <a:spcPct val="150000"/>
              </a:lnSpc>
              <a:buFont typeface="Arial" panose="020B0604020202020204" pitchFamily="34" charset="0"/>
              <a:buChar char="•"/>
            </a:pPr>
            <a:r>
              <a:rPr lang="en-GB" sz="2800" spc="15" dirty="0">
                <a:solidFill>
                  <a:schemeClr val="tx1">
                    <a:lumMod val="65000"/>
                    <a:lumOff val="35000"/>
                  </a:schemeClr>
                </a:solidFill>
                <a:latin typeface="Lato"/>
                <a:cs typeface="Lato"/>
              </a:rPr>
              <a:t>Once you have received your GCSE results, you will need to enrol at JLC. </a:t>
            </a:r>
          </a:p>
          <a:p>
            <a:pPr marL="469900" marR="368300" indent="-457200">
              <a:lnSpc>
                <a:spcPct val="150000"/>
              </a:lnSpc>
              <a:buFont typeface="Arial" panose="020B0604020202020204" pitchFamily="34" charset="0"/>
              <a:buChar char="•"/>
            </a:pPr>
            <a:r>
              <a:rPr lang="en-GB" sz="2800" spc="15" dirty="0">
                <a:solidFill>
                  <a:schemeClr val="tx1">
                    <a:lumMod val="65000"/>
                    <a:lumOff val="35000"/>
                  </a:schemeClr>
                </a:solidFill>
                <a:latin typeface="Lato"/>
                <a:cs typeface="Lato"/>
              </a:rPr>
              <a:t>You will be invited to an enrolment appointment slot on one of the following dates:</a:t>
            </a:r>
          </a:p>
          <a:p>
            <a:pPr marL="1384300" marR="368300" lvl="3">
              <a:lnSpc>
                <a:spcPct val="150000"/>
              </a:lnSpc>
            </a:pPr>
            <a:r>
              <a:rPr lang="en-GB" sz="2800" spc="15" dirty="0">
                <a:solidFill>
                  <a:schemeClr val="tx1">
                    <a:lumMod val="65000"/>
                    <a:lumOff val="35000"/>
                  </a:schemeClr>
                </a:solidFill>
                <a:latin typeface="Lato"/>
                <a:cs typeface="Lato"/>
              </a:rPr>
              <a:t>12</a:t>
            </a:r>
            <a:r>
              <a:rPr lang="en-GB" sz="2800" spc="15" baseline="30000" dirty="0">
                <a:solidFill>
                  <a:schemeClr val="tx1">
                    <a:lumMod val="65000"/>
                    <a:lumOff val="35000"/>
                  </a:schemeClr>
                </a:solidFill>
                <a:latin typeface="Lato"/>
                <a:cs typeface="Lato"/>
              </a:rPr>
              <a:t>th</a:t>
            </a:r>
            <a:r>
              <a:rPr lang="en-GB" sz="2800" spc="15" dirty="0">
                <a:solidFill>
                  <a:schemeClr val="tx1">
                    <a:lumMod val="65000"/>
                    <a:lumOff val="35000"/>
                  </a:schemeClr>
                </a:solidFill>
                <a:latin typeface="Lato"/>
                <a:cs typeface="Lato"/>
              </a:rPr>
              <a:t> August </a:t>
            </a:r>
          </a:p>
          <a:p>
            <a:pPr marL="1384300" marR="368300" lvl="3">
              <a:lnSpc>
                <a:spcPct val="150000"/>
              </a:lnSpc>
            </a:pPr>
            <a:r>
              <a:rPr lang="en-GB" sz="2800" spc="15" dirty="0">
                <a:solidFill>
                  <a:schemeClr val="tx1">
                    <a:lumMod val="65000"/>
                    <a:lumOff val="35000"/>
                  </a:schemeClr>
                </a:solidFill>
                <a:latin typeface="Lato"/>
                <a:cs typeface="Lato"/>
              </a:rPr>
              <a:t>13</a:t>
            </a:r>
            <a:r>
              <a:rPr lang="en-GB" sz="2800" spc="15" baseline="30000" dirty="0">
                <a:solidFill>
                  <a:schemeClr val="tx1">
                    <a:lumMod val="65000"/>
                    <a:lumOff val="35000"/>
                  </a:schemeClr>
                </a:solidFill>
                <a:latin typeface="Lato"/>
                <a:cs typeface="Lato"/>
              </a:rPr>
              <a:t>th</a:t>
            </a:r>
            <a:r>
              <a:rPr lang="en-GB" sz="2800" spc="15" dirty="0">
                <a:solidFill>
                  <a:schemeClr val="tx1">
                    <a:lumMod val="65000"/>
                    <a:lumOff val="35000"/>
                  </a:schemeClr>
                </a:solidFill>
                <a:latin typeface="Lato"/>
                <a:cs typeface="Lato"/>
              </a:rPr>
              <a:t> August</a:t>
            </a:r>
          </a:p>
          <a:p>
            <a:pPr marL="1384300" marR="368300" lvl="3">
              <a:lnSpc>
                <a:spcPct val="150000"/>
              </a:lnSpc>
            </a:pPr>
            <a:r>
              <a:rPr lang="en-GB" sz="2800" spc="15" dirty="0">
                <a:solidFill>
                  <a:schemeClr val="tx1">
                    <a:lumMod val="65000"/>
                    <a:lumOff val="35000"/>
                  </a:schemeClr>
                </a:solidFill>
                <a:latin typeface="Lato"/>
                <a:cs typeface="Lato"/>
              </a:rPr>
              <a:t>16</a:t>
            </a:r>
            <a:r>
              <a:rPr lang="en-GB" sz="2800" spc="15" baseline="30000" dirty="0">
                <a:solidFill>
                  <a:schemeClr val="tx1">
                    <a:lumMod val="65000"/>
                    <a:lumOff val="35000"/>
                  </a:schemeClr>
                </a:solidFill>
                <a:latin typeface="Lato"/>
                <a:cs typeface="Lato"/>
              </a:rPr>
              <a:t>th</a:t>
            </a:r>
            <a:r>
              <a:rPr lang="en-GB" sz="2800" spc="15" dirty="0">
                <a:solidFill>
                  <a:schemeClr val="tx1">
                    <a:lumMod val="65000"/>
                    <a:lumOff val="35000"/>
                  </a:schemeClr>
                </a:solidFill>
                <a:latin typeface="Lato"/>
                <a:cs typeface="Lato"/>
              </a:rPr>
              <a:t> August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6280" y="6225262"/>
            <a:ext cx="5414282" cy="3596669"/>
          </a:xfrm>
          <a:prstGeom prst="rect">
            <a:avLst/>
          </a:prstGeom>
        </p:spPr>
      </p:pic>
    </p:spTree>
    <p:extLst>
      <p:ext uri="{BB962C8B-B14F-4D97-AF65-F5344CB8AC3E}">
        <p14:creationId xmlns:p14="http://schemas.microsoft.com/office/powerpoint/2010/main" val="310216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YOUR TIMETABLE</a:t>
            </a:r>
            <a:endParaRPr sz="3900" dirty="0">
              <a:latin typeface="Lato Heavy"/>
              <a:cs typeface="Lato Heavy"/>
            </a:endParaRPr>
          </a:p>
        </p:txBody>
      </p:sp>
      <p:sp>
        <p:nvSpPr>
          <p:cNvPr id="8" name="object 8"/>
          <p:cNvSpPr txBox="1"/>
          <p:nvPr/>
        </p:nvSpPr>
        <p:spPr>
          <a:xfrm>
            <a:off x="1016000" y="2811142"/>
            <a:ext cx="13538200" cy="5816977"/>
          </a:xfrm>
          <a:prstGeom prst="rect">
            <a:avLst/>
          </a:prstGeom>
        </p:spPr>
        <p:txBody>
          <a:bodyPr vert="horz" wrap="square" lIns="0" tIns="0" rIns="0" bIns="0" rtlCol="0">
            <a:spAutoFit/>
          </a:bodyPr>
          <a:lstStyle/>
          <a:p>
            <a:pPr marL="12700" marR="368300">
              <a:lnSpc>
                <a:spcPct val="150000"/>
              </a:lnSpc>
            </a:pPr>
            <a:r>
              <a:rPr lang="en-GB" sz="2800" spc="15" dirty="0">
                <a:solidFill>
                  <a:schemeClr val="tx1">
                    <a:lumMod val="65000"/>
                    <a:lumOff val="35000"/>
                  </a:schemeClr>
                </a:solidFill>
                <a:latin typeface="Lato"/>
                <a:cs typeface="Lato"/>
              </a:rPr>
              <a:t>Timetables will be released the </a:t>
            </a:r>
            <a:r>
              <a:rPr lang="en-GB" sz="2800" b="1" spc="15" dirty="0">
                <a:solidFill>
                  <a:schemeClr val="tx1">
                    <a:lumMod val="65000"/>
                    <a:lumOff val="35000"/>
                  </a:schemeClr>
                </a:solidFill>
                <a:latin typeface="Lato"/>
                <a:cs typeface="Lato"/>
              </a:rPr>
              <a:t>day before</a:t>
            </a:r>
            <a:r>
              <a:rPr lang="en-GB" sz="2800" spc="15" dirty="0">
                <a:solidFill>
                  <a:schemeClr val="tx1">
                    <a:lumMod val="65000"/>
                    <a:lumOff val="35000"/>
                  </a:schemeClr>
                </a:solidFill>
                <a:latin typeface="Lato"/>
                <a:cs typeface="Lato"/>
              </a:rPr>
              <a:t> you start. </a:t>
            </a:r>
          </a:p>
          <a:p>
            <a:pPr marL="12700" marR="368300">
              <a:lnSpc>
                <a:spcPct val="150000"/>
              </a:lnSpc>
            </a:pPr>
            <a:r>
              <a:rPr lang="en-GB" sz="2800" spc="15" dirty="0">
                <a:solidFill>
                  <a:schemeClr val="tx1">
                    <a:lumMod val="65000"/>
                    <a:lumOff val="35000"/>
                  </a:schemeClr>
                </a:solidFill>
                <a:latin typeface="Lato"/>
                <a:cs typeface="Lato"/>
              </a:rPr>
              <a:t>This will be announced on our social media channels and you will access it on your student portal, known as Cedar.</a:t>
            </a:r>
          </a:p>
          <a:p>
            <a:pPr marL="12700" marR="368300">
              <a:lnSpc>
                <a:spcPct val="150000"/>
              </a:lnSpc>
            </a:pPr>
            <a:endParaRPr lang="en-GB" sz="2800" b="1" i="1" spc="15" dirty="0">
              <a:solidFill>
                <a:schemeClr val="tx1">
                  <a:lumMod val="65000"/>
                  <a:lumOff val="35000"/>
                </a:schemeClr>
              </a:solidFill>
              <a:latin typeface="Lato"/>
              <a:cs typeface="Lato"/>
            </a:endParaRPr>
          </a:p>
          <a:p>
            <a:pPr marL="12700" marR="368300">
              <a:lnSpc>
                <a:spcPct val="150000"/>
              </a:lnSpc>
            </a:pPr>
            <a:r>
              <a:rPr lang="en-GB" sz="2800" b="1" i="1" spc="15" dirty="0">
                <a:solidFill>
                  <a:schemeClr val="tx1">
                    <a:lumMod val="65000"/>
                    <a:lumOff val="35000"/>
                  </a:schemeClr>
                </a:solidFill>
                <a:latin typeface="Lato"/>
                <a:cs typeface="Lato"/>
              </a:rPr>
              <a:t>Social Media: </a:t>
            </a:r>
          </a:p>
          <a:p>
            <a:pPr marL="12700" marR="368300">
              <a:lnSpc>
                <a:spcPct val="150000"/>
              </a:lnSpc>
            </a:pPr>
            <a:r>
              <a:rPr lang="en-GB" sz="2800" i="1" spc="15" dirty="0">
                <a:solidFill>
                  <a:schemeClr val="tx1">
                    <a:lumMod val="65000"/>
                    <a:lumOff val="35000"/>
                  </a:schemeClr>
                </a:solidFill>
                <a:latin typeface="Lato"/>
                <a:cs typeface="Lato"/>
              </a:rPr>
              <a:t>Facebook: @</a:t>
            </a:r>
            <a:r>
              <a:rPr lang="en-GB" sz="2800" i="1" spc="15" dirty="0" err="1">
                <a:solidFill>
                  <a:schemeClr val="tx1">
                    <a:lumMod val="65000"/>
                    <a:lumOff val="35000"/>
                  </a:schemeClr>
                </a:solidFill>
                <a:latin typeface="Lato"/>
                <a:cs typeface="Lato"/>
              </a:rPr>
              <a:t>JohnLeggottCollege</a:t>
            </a:r>
            <a:endParaRPr lang="en-GB" sz="2800" i="1" spc="15" dirty="0">
              <a:solidFill>
                <a:schemeClr val="tx1">
                  <a:lumMod val="65000"/>
                  <a:lumOff val="35000"/>
                </a:schemeClr>
              </a:solidFill>
              <a:latin typeface="Lato"/>
              <a:cs typeface="Lato"/>
            </a:endParaRPr>
          </a:p>
          <a:p>
            <a:pPr marL="12700" marR="368300">
              <a:lnSpc>
                <a:spcPct val="150000"/>
              </a:lnSpc>
            </a:pPr>
            <a:r>
              <a:rPr lang="en-GB" sz="2800" i="1" spc="15" dirty="0">
                <a:solidFill>
                  <a:schemeClr val="tx1">
                    <a:lumMod val="65000"/>
                    <a:lumOff val="35000"/>
                  </a:schemeClr>
                </a:solidFill>
                <a:latin typeface="Lato"/>
                <a:cs typeface="Lato"/>
              </a:rPr>
              <a:t>Instagram: @</a:t>
            </a:r>
            <a:r>
              <a:rPr lang="en-GB" sz="2800" i="1" spc="15" dirty="0" err="1">
                <a:solidFill>
                  <a:schemeClr val="tx1">
                    <a:lumMod val="65000"/>
                    <a:lumOff val="35000"/>
                  </a:schemeClr>
                </a:solidFill>
                <a:latin typeface="Lato"/>
                <a:cs typeface="Lato"/>
              </a:rPr>
              <a:t>JohnLeggottCollege</a:t>
            </a:r>
            <a:endParaRPr lang="en-GB" sz="2800" i="1" spc="15" dirty="0">
              <a:solidFill>
                <a:schemeClr val="tx1">
                  <a:lumMod val="65000"/>
                  <a:lumOff val="35000"/>
                </a:schemeClr>
              </a:solidFill>
              <a:latin typeface="Lato"/>
              <a:cs typeface="Lato"/>
            </a:endParaRPr>
          </a:p>
          <a:p>
            <a:pPr marL="12700" marR="368300">
              <a:lnSpc>
                <a:spcPct val="150000"/>
              </a:lnSpc>
            </a:pPr>
            <a:r>
              <a:rPr lang="en-GB" sz="2800" i="1" spc="15" dirty="0">
                <a:solidFill>
                  <a:schemeClr val="tx1">
                    <a:lumMod val="65000"/>
                    <a:lumOff val="35000"/>
                  </a:schemeClr>
                </a:solidFill>
                <a:latin typeface="Lato"/>
                <a:cs typeface="Lato"/>
              </a:rPr>
              <a:t>Twitter: @</a:t>
            </a:r>
            <a:r>
              <a:rPr lang="en-GB" sz="2800" i="1" spc="15" dirty="0" err="1">
                <a:solidFill>
                  <a:schemeClr val="tx1">
                    <a:lumMod val="65000"/>
                    <a:lumOff val="35000"/>
                  </a:schemeClr>
                </a:solidFill>
                <a:latin typeface="Lato"/>
                <a:cs typeface="Lato"/>
              </a:rPr>
              <a:t>JohnLeggottColl</a:t>
            </a:r>
            <a:endParaRPr lang="en-GB" sz="2800" i="1" spc="15" dirty="0">
              <a:solidFill>
                <a:schemeClr val="tx1">
                  <a:lumMod val="65000"/>
                  <a:lumOff val="35000"/>
                </a:schemeClr>
              </a:solidFill>
              <a:latin typeface="Lato"/>
              <a:cs typeface="Lato"/>
            </a:endParaRPr>
          </a:p>
          <a:p>
            <a:pPr marL="12700" marR="368300">
              <a:lnSpc>
                <a:spcPct val="150000"/>
              </a:lnSpc>
            </a:pPr>
            <a:endParaRPr lang="en-GB" sz="2800" b="1" i="1" spc="15" dirty="0">
              <a:solidFill>
                <a:schemeClr val="tx1">
                  <a:lumMod val="65000"/>
                  <a:lumOff val="35000"/>
                </a:schemeClr>
              </a:solidFill>
              <a:latin typeface="Lato"/>
              <a:cs typeface="Lato"/>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789"/>
          <a:stretch/>
        </p:blipFill>
        <p:spPr>
          <a:xfrm>
            <a:off x="8763000" y="6120348"/>
            <a:ext cx="5451361" cy="3701583"/>
          </a:xfrm>
          <a:prstGeom prst="rect">
            <a:avLst/>
          </a:prstGeom>
        </p:spPr>
      </p:pic>
    </p:spTree>
    <p:extLst>
      <p:ext uri="{BB962C8B-B14F-4D97-AF65-F5344CB8AC3E}">
        <p14:creationId xmlns:p14="http://schemas.microsoft.com/office/powerpoint/2010/main" val="214393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WHAT TO EXPECT FROM YOUR TIMETABLE</a:t>
            </a:r>
            <a:endParaRPr sz="3900" dirty="0">
              <a:latin typeface="Lato Heavy"/>
              <a:cs typeface="Lato Heavy"/>
            </a:endParaRPr>
          </a:p>
        </p:txBody>
      </p:sp>
      <p:sp>
        <p:nvSpPr>
          <p:cNvPr id="8" name="object 8"/>
          <p:cNvSpPr txBox="1"/>
          <p:nvPr/>
        </p:nvSpPr>
        <p:spPr>
          <a:xfrm>
            <a:off x="1016000" y="2811142"/>
            <a:ext cx="13538200" cy="5090368"/>
          </a:xfrm>
          <a:prstGeom prst="rect">
            <a:avLst/>
          </a:prstGeom>
        </p:spPr>
        <p:txBody>
          <a:bodyPr vert="horz" wrap="square" lIns="0" tIns="0" rIns="0" bIns="0" rtlCol="0">
            <a:spAutoFit/>
          </a:bodyPr>
          <a:lstStyle/>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A single subject will be 4.5 hours a week.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All students will study at least 13.5 hours a week.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You will have </a:t>
            </a:r>
            <a:r>
              <a:rPr lang="en-GB" sz="2800" b="1" spc="15" dirty="0">
                <a:solidFill>
                  <a:schemeClr val="tx1">
                    <a:lumMod val="65000"/>
                    <a:lumOff val="35000"/>
                  </a:schemeClr>
                </a:solidFill>
                <a:latin typeface="Lato"/>
                <a:cs typeface="Lato"/>
              </a:rPr>
              <a:t>study periods </a:t>
            </a:r>
            <a:r>
              <a:rPr lang="en-GB" sz="2800" spc="15" dirty="0">
                <a:solidFill>
                  <a:schemeClr val="tx1">
                    <a:lumMod val="65000"/>
                    <a:lumOff val="35000"/>
                  </a:schemeClr>
                </a:solidFill>
                <a:latin typeface="Lato"/>
                <a:cs typeface="Lato"/>
              </a:rPr>
              <a:t>during your timetable, where you can join our sports teams, extended opportunities, complete homework or meet with friends. </a:t>
            </a:r>
          </a:p>
          <a:p>
            <a:pPr marL="12700" marR="368300">
              <a:lnSpc>
                <a:spcPct val="150000"/>
              </a:lnSpc>
            </a:pPr>
            <a:endParaRPr lang="en-GB" sz="2800" b="1" i="1" spc="15" dirty="0">
              <a:solidFill>
                <a:schemeClr val="tx1">
                  <a:lumMod val="65000"/>
                  <a:lumOff val="35000"/>
                </a:schemeClr>
              </a:solidFill>
              <a:latin typeface="Lato"/>
              <a:cs typeface="Lato"/>
            </a:endParaRPr>
          </a:p>
          <a:p>
            <a:pPr marL="12700" marR="368300">
              <a:lnSpc>
                <a:spcPct val="150000"/>
              </a:lnSpc>
            </a:pPr>
            <a:r>
              <a:rPr lang="en-GB" sz="2800" i="1" spc="15" dirty="0">
                <a:solidFill>
                  <a:schemeClr val="tx1">
                    <a:lumMod val="65000"/>
                    <a:lumOff val="35000"/>
                  </a:schemeClr>
                </a:solidFill>
                <a:latin typeface="Lato"/>
                <a:cs typeface="Lato"/>
              </a:rPr>
              <a:t>Managing your time is crucial at </a:t>
            </a:r>
          </a:p>
          <a:p>
            <a:pPr marL="12700" marR="368300">
              <a:lnSpc>
                <a:spcPct val="150000"/>
              </a:lnSpc>
            </a:pPr>
            <a:r>
              <a:rPr lang="en-GB" sz="2800" i="1" spc="15" dirty="0">
                <a:solidFill>
                  <a:schemeClr val="tx1">
                    <a:lumMod val="65000"/>
                    <a:lumOff val="35000"/>
                  </a:schemeClr>
                </a:solidFill>
                <a:latin typeface="Lato"/>
                <a:cs typeface="Lato"/>
              </a:rPr>
              <a:t>Sixth Form College – there are no bells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6280" y="6182147"/>
            <a:ext cx="5414282" cy="3610649"/>
          </a:xfrm>
          <a:prstGeom prst="rect">
            <a:avLst/>
          </a:prstGeom>
        </p:spPr>
      </p:pic>
    </p:spTree>
    <p:extLst>
      <p:ext uri="{BB962C8B-B14F-4D97-AF65-F5344CB8AC3E}">
        <p14:creationId xmlns:p14="http://schemas.microsoft.com/office/powerpoint/2010/main" val="108277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JOHN LEGGOTT OPENING TIMES </a:t>
            </a:r>
            <a:endParaRPr sz="3900" dirty="0">
              <a:latin typeface="Lato Heavy"/>
              <a:cs typeface="Lato Heavy"/>
            </a:endParaRPr>
          </a:p>
        </p:txBody>
      </p:sp>
      <p:sp>
        <p:nvSpPr>
          <p:cNvPr id="8" name="object 8"/>
          <p:cNvSpPr txBox="1"/>
          <p:nvPr/>
        </p:nvSpPr>
        <p:spPr>
          <a:xfrm>
            <a:off x="1016000" y="2811142"/>
            <a:ext cx="13538200" cy="5090368"/>
          </a:xfrm>
          <a:prstGeom prst="rect">
            <a:avLst/>
          </a:prstGeom>
        </p:spPr>
        <p:txBody>
          <a:bodyPr vert="horz" wrap="square" lIns="0" tIns="0" rIns="0" bIns="0" rtlCol="0">
            <a:spAutoFit/>
          </a:bodyPr>
          <a:lstStyle/>
          <a:p>
            <a:pPr marL="12700" marR="368300">
              <a:lnSpc>
                <a:spcPct val="150000"/>
              </a:lnSpc>
            </a:pPr>
            <a:r>
              <a:rPr lang="en-GB" sz="2800" b="1" spc="15" dirty="0">
                <a:solidFill>
                  <a:schemeClr val="tx1">
                    <a:lumMod val="65000"/>
                    <a:lumOff val="35000"/>
                  </a:schemeClr>
                </a:solidFill>
                <a:latin typeface="Lato"/>
                <a:cs typeface="Lato"/>
              </a:rPr>
              <a:t>Term Time: </a:t>
            </a:r>
          </a:p>
          <a:p>
            <a:pPr marL="12700" marR="368300">
              <a:lnSpc>
                <a:spcPct val="150000"/>
              </a:lnSpc>
            </a:pPr>
            <a:r>
              <a:rPr lang="en-GB" sz="2800" spc="15" dirty="0">
                <a:solidFill>
                  <a:schemeClr val="tx1">
                    <a:lumMod val="65000"/>
                    <a:lumOff val="35000"/>
                  </a:schemeClr>
                </a:solidFill>
                <a:latin typeface="Lato"/>
                <a:cs typeface="Lato"/>
              </a:rPr>
              <a:t>Monday to Friday 9:00-16:00 </a:t>
            </a:r>
          </a:p>
          <a:p>
            <a:pPr marL="12700" marR="368300">
              <a:lnSpc>
                <a:spcPct val="150000"/>
              </a:lnSpc>
            </a:pPr>
            <a:endParaRPr lang="en-GB" sz="2800" spc="15" dirty="0">
              <a:solidFill>
                <a:schemeClr val="tx1">
                  <a:lumMod val="65000"/>
                  <a:lumOff val="35000"/>
                </a:schemeClr>
              </a:solidFill>
              <a:latin typeface="Lato"/>
              <a:cs typeface="Lato"/>
            </a:endParaRPr>
          </a:p>
          <a:p>
            <a:pPr marL="12700" marR="368300">
              <a:lnSpc>
                <a:spcPct val="150000"/>
              </a:lnSpc>
            </a:pPr>
            <a:r>
              <a:rPr lang="en-GB" sz="2800" b="1" spc="15" dirty="0">
                <a:solidFill>
                  <a:schemeClr val="tx1">
                    <a:lumMod val="65000"/>
                    <a:lumOff val="35000"/>
                  </a:schemeClr>
                </a:solidFill>
                <a:latin typeface="Lato"/>
                <a:cs typeface="Lato"/>
              </a:rPr>
              <a:t>Non Term Time: </a:t>
            </a:r>
          </a:p>
          <a:p>
            <a:pPr marL="12700" marR="368300">
              <a:lnSpc>
                <a:spcPct val="150000"/>
              </a:lnSpc>
            </a:pPr>
            <a:r>
              <a:rPr lang="en-GB" sz="2800" spc="15" dirty="0">
                <a:solidFill>
                  <a:schemeClr val="tx1">
                    <a:lumMod val="65000"/>
                    <a:lumOff val="35000"/>
                  </a:schemeClr>
                </a:solidFill>
                <a:latin typeface="Lato"/>
                <a:cs typeface="Lato"/>
              </a:rPr>
              <a:t>The college will not be open for students during the holiday’s, unless this has been pre-arranged with your tutors. </a:t>
            </a:r>
          </a:p>
          <a:p>
            <a:pPr marL="12700" marR="368300">
              <a:lnSpc>
                <a:spcPct val="150000"/>
              </a:lnSpc>
            </a:pPr>
            <a:endParaRPr lang="en-GB" sz="2800" spc="15" dirty="0">
              <a:solidFill>
                <a:schemeClr val="tx1">
                  <a:lumMod val="65000"/>
                  <a:lumOff val="35000"/>
                </a:schemeClr>
              </a:solidFill>
              <a:latin typeface="Lato"/>
              <a:cs typeface="Lato"/>
            </a:endParaRPr>
          </a:p>
          <a:p>
            <a:pPr marL="12700" marR="368300">
              <a:lnSpc>
                <a:spcPct val="150000"/>
              </a:lnSpc>
            </a:pPr>
            <a:r>
              <a:rPr lang="en-GB" sz="2800" i="1" spc="15" dirty="0">
                <a:solidFill>
                  <a:schemeClr val="tx1">
                    <a:lumMod val="65000"/>
                    <a:lumOff val="35000"/>
                  </a:schemeClr>
                </a:solidFill>
                <a:latin typeface="Lato"/>
                <a:cs typeface="Lato"/>
              </a:rPr>
              <a:t>Staff may not be contactable during these times. </a:t>
            </a:r>
            <a:endParaRPr lang="en-GB" sz="2800" b="1" i="1" spc="15" dirty="0">
              <a:solidFill>
                <a:schemeClr val="tx1">
                  <a:lumMod val="65000"/>
                  <a:lumOff val="35000"/>
                </a:schemeClr>
              </a:solidFill>
              <a:latin typeface="Lato"/>
              <a:cs typeface="Lato"/>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446" y="6286500"/>
            <a:ext cx="5453116" cy="3636547"/>
          </a:xfrm>
          <a:prstGeom prst="rect">
            <a:avLst/>
          </a:prstGeom>
        </p:spPr>
      </p:pic>
    </p:spTree>
    <p:extLst>
      <p:ext uri="{BB962C8B-B14F-4D97-AF65-F5344CB8AC3E}">
        <p14:creationId xmlns:p14="http://schemas.microsoft.com/office/powerpoint/2010/main" val="337778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PREPARING FOR SIXTH FORM</a:t>
            </a:r>
            <a:endParaRPr sz="3900" dirty="0">
              <a:latin typeface="Lato Heavy"/>
              <a:cs typeface="Lato Heavy"/>
            </a:endParaRPr>
          </a:p>
        </p:txBody>
      </p:sp>
      <p:sp>
        <p:nvSpPr>
          <p:cNvPr id="8" name="object 8"/>
          <p:cNvSpPr txBox="1"/>
          <p:nvPr/>
        </p:nvSpPr>
        <p:spPr>
          <a:xfrm>
            <a:off x="1016000" y="2811142"/>
            <a:ext cx="13538200" cy="5816977"/>
          </a:xfrm>
          <a:prstGeom prst="rect">
            <a:avLst/>
          </a:prstGeom>
        </p:spPr>
        <p:txBody>
          <a:bodyPr vert="horz" wrap="square" lIns="0" tIns="0" rIns="0" bIns="0" rtlCol="0">
            <a:spAutoFit/>
          </a:bodyPr>
          <a:lstStyle/>
          <a:p>
            <a:pPr marL="12700" marR="368300">
              <a:lnSpc>
                <a:spcPct val="150000"/>
              </a:lnSpc>
            </a:pPr>
            <a:r>
              <a:rPr lang="en-GB" sz="2800" b="1" spc="15" dirty="0">
                <a:solidFill>
                  <a:schemeClr val="tx1">
                    <a:lumMod val="65000"/>
                    <a:lumOff val="35000"/>
                  </a:schemeClr>
                </a:solidFill>
                <a:latin typeface="Lato"/>
                <a:cs typeface="Lato"/>
              </a:rPr>
              <a:t>What to expect when transitioning from school to a Sixth Form.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You will meet lots of new people and have the opportunity to make new friends.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We still have expectations and rules in place for behaviour.</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You will have a tutorial period once a week with your designated Academic Advocate, who is your key point of contact at JLC.</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You can call staff by our first names.</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You will have more freedom and flexibility.</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There is an opportunity for hybrid learning</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There is no set uniform.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2686" y="6236680"/>
            <a:ext cx="5377876" cy="3585251"/>
          </a:xfrm>
          <a:prstGeom prst="rect">
            <a:avLst/>
          </a:prstGeom>
        </p:spPr>
      </p:pic>
    </p:spTree>
    <p:extLst>
      <p:ext uri="{BB962C8B-B14F-4D97-AF65-F5344CB8AC3E}">
        <p14:creationId xmlns:p14="http://schemas.microsoft.com/office/powerpoint/2010/main" val="382678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YOUR FIRST DAY</a:t>
            </a:r>
            <a:endParaRPr sz="3900" dirty="0">
              <a:latin typeface="Lato Heavy"/>
              <a:cs typeface="Lato Heavy"/>
            </a:endParaRPr>
          </a:p>
        </p:txBody>
      </p:sp>
      <p:sp>
        <p:nvSpPr>
          <p:cNvPr id="8" name="object 8"/>
          <p:cNvSpPr txBox="1"/>
          <p:nvPr/>
        </p:nvSpPr>
        <p:spPr>
          <a:xfrm>
            <a:off x="1016000" y="2811142"/>
            <a:ext cx="14452600" cy="5170646"/>
          </a:xfrm>
          <a:prstGeom prst="rect">
            <a:avLst/>
          </a:prstGeom>
        </p:spPr>
        <p:txBody>
          <a:bodyPr vert="horz" wrap="square" lIns="0" tIns="0" rIns="0" bIns="0" rtlCol="0">
            <a:spAutoFit/>
          </a:bodyPr>
          <a:lstStyle/>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You will already have your timetable, so go straight to your first lesson.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Bring a pen and notebook to ensure you are ready!</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We do have vending machines across our site, two canteen facilities, one with a Starbucks counter and a college shop.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We have social zones across campus for you to spend at lunch and in your breaks.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We have new directional signage for </a:t>
            </a:r>
          </a:p>
          <a:p>
            <a:pPr marL="12700" marR="368300">
              <a:lnSpc>
                <a:spcPct val="150000"/>
              </a:lnSpc>
            </a:pPr>
            <a:r>
              <a:rPr lang="en-GB" sz="2800" spc="15" dirty="0">
                <a:solidFill>
                  <a:schemeClr val="tx1">
                    <a:lumMod val="65000"/>
                    <a:lumOff val="35000"/>
                  </a:schemeClr>
                </a:solidFill>
                <a:latin typeface="Lato"/>
                <a:cs typeface="Lato"/>
              </a:rPr>
              <a:t>September 2021 and staff available across the</a:t>
            </a:r>
          </a:p>
          <a:p>
            <a:pPr marL="12700" marR="368300">
              <a:lnSpc>
                <a:spcPct val="150000"/>
              </a:lnSpc>
            </a:pPr>
            <a:r>
              <a:rPr lang="en-GB" sz="2800" spc="15" dirty="0">
                <a:solidFill>
                  <a:schemeClr val="tx1">
                    <a:lumMod val="65000"/>
                    <a:lumOff val="35000"/>
                  </a:schemeClr>
                </a:solidFill>
                <a:latin typeface="Lato"/>
                <a:cs typeface="Lato"/>
              </a:rPr>
              <a:t>Site.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6630" y="6232814"/>
            <a:ext cx="5413932" cy="3609288"/>
          </a:xfrm>
          <a:prstGeom prst="rect">
            <a:avLst/>
          </a:prstGeom>
        </p:spPr>
      </p:pic>
    </p:spTree>
    <p:extLst>
      <p:ext uri="{BB962C8B-B14F-4D97-AF65-F5344CB8AC3E}">
        <p14:creationId xmlns:p14="http://schemas.microsoft.com/office/powerpoint/2010/main" val="92753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IF YOU HAVE ANY MORE QUESTIONS</a:t>
            </a:r>
            <a:endParaRPr sz="3900" dirty="0">
              <a:latin typeface="Lato Heavy"/>
              <a:cs typeface="Lato Heavy"/>
            </a:endParaRPr>
          </a:p>
        </p:txBody>
      </p:sp>
      <p:sp>
        <p:nvSpPr>
          <p:cNvPr id="8" name="object 8"/>
          <p:cNvSpPr txBox="1"/>
          <p:nvPr/>
        </p:nvSpPr>
        <p:spPr>
          <a:xfrm>
            <a:off x="1016000" y="2811142"/>
            <a:ext cx="14452600" cy="3877985"/>
          </a:xfrm>
          <a:prstGeom prst="rect">
            <a:avLst/>
          </a:prstGeom>
        </p:spPr>
        <p:txBody>
          <a:bodyPr vert="horz" wrap="square" lIns="0" tIns="0" rIns="0" bIns="0" rtlCol="0">
            <a:spAutoFit/>
          </a:bodyPr>
          <a:lstStyle/>
          <a:p>
            <a:pPr marL="12700" marR="368300">
              <a:lnSpc>
                <a:spcPct val="150000"/>
              </a:lnSpc>
            </a:pPr>
            <a:r>
              <a:rPr lang="en-GB" sz="2800" b="1" spc="15" dirty="0">
                <a:solidFill>
                  <a:schemeClr val="tx1">
                    <a:lumMod val="65000"/>
                    <a:lumOff val="35000"/>
                  </a:schemeClr>
                </a:solidFill>
                <a:latin typeface="Lato"/>
                <a:cs typeface="Lato"/>
              </a:rPr>
              <a:t>Do not hesitate to get in contact with us!</a:t>
            </a:r>
          </a:p>
          <a:p>
            <a:pPr marL="12700" marR="368300">
              <a:lnSpc>
                <a:spcPct val="150000"/>
              </a:lnSpc>
            </a:pPr>
            <a:endParaRPr lang="en-GB" sz="2800" b="1" spc="15" dirty="0">
              <a:solidFill>
                <a:schemeClr val="tx1">
                  <a:lumMod val="65000"/>
                  <a:lumOff val="35000"/>
                </a:schemeClr>
              </a:solidFill>
              <a:latin typeface="Lato"/>
              <a:cs typeface="Lato"/>
            </a:endParaRPr>
          </a:p>
          <a:p>
            <a:pPr marL="12700" marR="368300">
              <a:lnSpc>
                <a:spcPct val="150000"/>
              </a:lnSpc>
            </a:pPr>
            <a:r>
              <a:rPr lang="en-GB" sz="2800" b="1" spc="15" dirty="0">
                <a:solidFill>
                  <a:schemeClr val="tx1">
                    <a:lumMod val="65000"/>
                    <a:lumOff val="35000"/>
                  </a:schemeClr>
                </a:solidFill>
                <a:latin typeface="Lato"/>
                <a:cs typeface="Lato"/>
              </a:rPr>
              <a:t>Email </a:t>
            </a:r>
            <a:r>
              <a:rPr lang="en-GB" sz="2800" b="1" spc="15" dirty="0">
                <a:solidFill>
                  <a:schemeClr val="tx1">
                    <a:lumMod val="65000"/>
                    <a:lumOff val="35000"/>
                  </a:schemeClr>
                </a:solidFill>
                <a:latin typeface="Lato"/>
                <a:cs typeface="Lato"/>
                <a:hlinkClick r:id="rId4"/>
              </a:rPr>
              <a:t>Admissions@leggott.ac.uk</a:t>
            </a:r>
            <a:r>
              <a:rPr lang="en-GB" sz="2800" b="1" spc="15" dirty="0">
                <a:solidFill>
                  <a:schemeClr val="tx1">
                    <a:lumMod val="65000"/>
                    <a:lumOff val="35000"/>
                  </a:schemeClr>
                </a:solidFill>
                <a:latin typeface="Lato"/>
                <a:cs typeface="Lato"/>
              </a:rPr>
              <a:t> </a:t>
            </a:r>
          </a:p>
          <a:p>
            <a:pPr marL="12700" marR="368300">
              <a:lnSpc>
                <a:spcPct val="150000"/>
              </a:lnSpc>
            </a:pPr>
            <a:endParaRPr lang="en-GB" sz="2800" b="1" spc="15" dirty="0">
              <a:solidFill>
                <a:schemeClr val="tx1">
                  <a:lumMod val="65000"/>
                  <a:lumOff val="35000"/>
                </a:schemeClr>
              </a:solidFill>
              <a:latin typeface="Lato"/>
              <a:cs typeface="Lato"/>
            </a:endParaRPr>
          </a:p>
          <a:p>
            <a:pPr marL="12700" marR="368300">
              <a:lnSpc>
                <a:spcPct val="150000"/>
              </a:lnSpc>
            </a:pPr>
            <a:endParaRPr lang="en-GB" sz="2800" b="1" spc="15" dirty="0">
              <a:solidFill>
                <a:schemeClr val="tx1">
                  <a:lumMod val="65000"/>
                  <a:lumOff val="35000"/>
                </a:schemeClr>
              </a:solidFill>
              <a:latin typeface="Lato"/>
              <a:cs typeface="Lato"/>
            </a:endParaRPr>
          </a:p>
          <a:p>
            <a:pPr marL="12700" marR="368300">
              <a:lnSpc>
                <a:spcPct val="150000"/>
              </a:lnSpc>
            </a:pPr>
            <a:endParaRPr lang="en-GB" sz="2800" spc="15" dirty="0">
              <a:solidFill>
                <a:schemeClr val="tx1">
                  <a:lumMod val="65000"/>
                  <a:lumOff val="35000"/>
                </a:schemeClr>
              </a:solidFill>
              <a:latin typeface="Lato"/>
              <a:cs typeface="Lato"/>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8732" y="6246261"/>
            <a:ext cx="5361829" cy="3575670"/>
          </a:xfrm>
          <a:prstGeom prst="rect">
            <a:avLst/>
          </a:prstGeom>
        </p:spPr>
      </p:pic>
    </p:spTree>
    <p:extLst>
      <p:ext uri="{BB962C8B-B14F-4D97-AF65-F5344CB8AC3E}">
        <p14:creationId xmlns:p14="http://schemas.microsoft.com/office/powerpoint/2010/main" val="99040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80" dirty="0"/>
              <a:t>TRANSITION+</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CURRICULUM SESSIONS</a:t>
            </a:r>
            <a:endParaRPr sz="3900" dirty="0">
              <a:latin typeface="Lato Heavy"/>
              <a:cs typeface="Lato Heavy"/>
            </a:endParaRPr>
          </a:p>
        </p:txBody>
      </p:sp>
      <p:sp>
        <p:nvSpPr>
          <p:cNvPr id="8" name="object 8"/>
          <p:cNvSpPr txBox="1"/>
          <p:nvPr/>
        </p:nvSpPr>
        <p:spPr>
          <a:xfrm>
            <a:off x="1016000" y="2811142"/>
            <a:ext cx="13538200" cy="5170646"/>
          </a:xfrm>
          <a:prstGeom prst="rect">
            <a:avLst/>
          </a:prstGeom>
        </p:spPr>
        <p:txBody>
          <a:bodyPr vert="horz" wrap="square" lIns="0" tIns="0" rIns="0" bIns="0" rtlCol="0">
            <a:spAutoFit/>
          </a:bodyPr>
          <a:lstStyle/>
          <a:p>
            <a:pPr marL="12700" marR="368300">
              <a:lnSpc>
                <a:spcPct val="150000"/>
              </a:lnSpc>
            </a:pPr>
            <a:r>
              <a:rPr lang="en-GB" sz="2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Introducing Transition+ - a three week programme of virtual lessons to prepare you to transition to JLC</a:t>
            </a:r>
          </a:p>
          <a:p>
            <a:pPr marL="12700" marR="368300">
              <a:lnSpc>
                <a:spcPct val="150000"/>
              </a:lnSpc>
            </a:pPr>
            <a:endParaRPr lang="en-GB" sz="2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Our Curriculum sessions will be 3 x 1 hour sessions, per week, per subject.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You will gain an insight into the subjects you </a:t>
            </a:r>
          </a:p>
          <a:p>
            <a:pPr marL="12700" marR="368300">
              <a:lnSpc>
                <a:spcPct val="150000"/>
              </a:lnSpc>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have applied for.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All sessions will be recorded. </a:t>
            </a:r>
          </a:p>
          <a:p>
            <a:pPr marL="469900" marR="368300" indent="-457200">
              <a:lnSpc>
                <a:spcPct val="150000"/>
              </a:lnSpc>
              <a:buFont typeface="Wingdings" panose="05000000000000000000" pitchFamily="2" charset="2"/>
              <a:buChar char="§"/>
            </a:pPr>
            <a:endParaRPr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0362" y="6180386"/>
            <a:ext cx="5410200" cy="3607927"/>
          </a:xfrm>
          <a:prstGeom prst="rect">
            <a:avLst/>
          </a:prstGeom>
        </p:spPr>
      </p:pic>
    </p:spTree>
    <p:extLst>
      <p:ext uri="{BB962C8B-B14F-4D97-AF65-F5344CB8AC3E}">
        <p14:creationId xmlns:p14="http://schemas.microsoft.com/office/powerpoint/2010/main" val="206132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80" dirty="0"/>
              <a:t>TRANSITION+</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LOG IN INFORMATION</a:t>
            </a:r>
            <a:endParaRPr sz="3900" dirty="0">
              <a:latin typeface="Lato Heavy"/>
              <a:cs typeface="Lato Heavy"/>
            </a:endParaRPr>
          </a:p>
        </p:txBody>
      </p:sp>
      <p:sp>
        <p:nvSpPr>
          <p:cNvPr id="8" name="object 8"/>
          <p:cNvSpPr txBox="1"/>
          <p:nvPr/>
        </p:nvSpPr>
        <p:spPr>
          <a:xfrm>
            <a:off x="1016000" y="2811142"/>
            <a:ext cx="13538200" cy="3231654"/>
          </a:xfrm>
          <a:prstGeom prst="rect">
            <a:avLst/>
          </a:prstGeom>
        </p:spPr>
        <p:txBody>
          <a:bodyPr vert="horz" wrap="square" lIns="0" tIns="0" rIns="0" bIns="0" rtlCol="0">
            <a:spAutoFit/>
          </a:bodyPr>
          <a:lstStyle/>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All Transition+ activities will be delivered on Google Meet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You will be emailed Log In to details</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You will need to enrol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email address provided to us on your application </a:t>
            </a:r>
          </a:p>
          <a:p>
            <a:pPr marL="12700" marR="368300">
              <a:lnSpc>
                <a:spcPct val="150000"/>
              </a:lnSpc>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will be where you receive this information. </a:t>
            </a:r>
            <a:endParaRPr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8320" y="6212643"/>
            <a:ext cx="5412241" cy="3609288"/>
          </a:xfrm>
          <a:prstGeom prst="rect">
            <a:avLst/>
          </a:prstGeom>
        </p:spPr>
      </p:pic>
    </p:spTree>
    <p:extLst>
      <p:ext uri="{BB962C8B-B14F-4D97-AF65-F5344CB8AC3E}">
        <p14:creationId xmlns:p14="http://schemas.microsoft.com/office/powerpoint/2010/main" val="367501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80" dirty="0"/>
              <a:t>TRANSITION+</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LIFE AT JOHN LEGGOTT</a:t>
            </a:r>
            <a:endParaRPr sz="3900" dirty="0">
              <a:latin typeface="Lato Heavy"/>
              <a:cs typeface="Lato Heavy"/>
            </a:endParaRPr>
          </a:p>
        </p:txBody>
      </p:sp>
      <p:sp>
        <p:nvSpPr>
          <p:cNvPr id="8" name="object 8"/>
          <p:cNvSpPr txBox="1"/>
          <p:nvPr/>
        </p:nvSpPr>
        <p:spPr>
          <a:xfrm>
            <a:off x="1016000" y="2811142"/>
            <a:ext cx="13538200" cy="5847755"/>
          </a:xfrm>
          <a:prstGeom prst="rect">
            <a:avLst/>
          </a:prstGeom>
        </p:spPr>
        <p:txBody>
          <a:bodyPr vert="horz" wrap="square" lIns="0" tIns="0" rIns="0" bIns="0" rtlCol="0">
            <a:spAutoFit/>
          </a:bodyPr>
          <a:lstStyle/>
          <a:p>
            <a:pPr marL="12700" marR="368300">
              <a:lnSpc>
                <a:spcPct val="122800"/>
              </a:lnSpc>
            </a:pPr>
            <a:r>
              <a:rPr lang="en-GB" sz="2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You will also have the opportunity to engage with: </a:t>
            </a:r>
          </a:p>
          <a:p>
            <a:pPr marL="12700" marR="368300"/>
            <a:endPar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An Online Orientation Module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Support from our Careers and Progression Team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Tutorials with our Academic Advocates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Digital Skills Programme </a:t>
            </a:r>
          </a:p>
          <a:p>
            <a:pPr marL="469900" marR="3683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Summer Transition Activities </a:t>
            </a:r>
          </a:p>
          <a:p>
            <a:pPr marL="469900" marR="368300" indent="-457200">
              <a:lnSpc>
                <a:spcPct val="150000"/>
              </a:lnSpc>
              <a:buFont typeface="Wingdings" panose="05000000000000000000" pitchFamily="2" charset="2"/>
              <a:buChar char="§"/>
            </a:pPr>
            <a:endPar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12700" marR="368300">
              <a:lnSpc>
                <a:spcPct val="122800"/>
              </a:lnSpc>
            </a:pPr>
            <a:r>
              <a:rPr lang="en-GB" sz="2400" b="1"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You will have access to all Google Classroom </a:t>
            </a:r>
          </a:p>
          <a:p>
            <a:pPr marL="12700" marR="368300">
              <a:lnSpc>
                <a:spcPct val="122800"/>
              </a:lnSpc>
            </a:pPr>
            <a:r>
              <a:rPr lang="en-GB" sz="2400" b="1"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Transition+ material over summer too</a:t>
            </a:r>
            <a:endParaRPr sz="2400" b="1"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300" y="6210849"/>
            <a:ext cx="5413262" cy="3608841"/>
          </a:xfrm>
          <a:prstGeom prst="rect">
            <a:avLst/>
          </a:prstGeom>
        </p:spPr>
      </p:pic>
    </p:spTree>
    <p:extLst>
      <p:ext uri="{BB962C8B-B14F-4D97-AF65-F5344CB8AC3E}">
        <p14:creationId xmlns:p14="http://schemas.microsoft.com/office/powerpoint/2010/main" val="135602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80" dirty="0"/>
              <a:t>TRANSITION DAY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WHAT CAN I EXPECT?</a:t>
            </a:r>
            <a:endParaRPr sz="3900" dirty="0">
              <a:latin typeface="Lato Heavy"/>
              <a:cs typeface="Lato Heavy"/>
            </a:endParaRPr>
          </a:p>
        </p:txBody>
      </p:sp>
      <p:sp>
        <p:nvSpPr>
          <p:cNvPr id="8" name="object 8"/>
          <p:cNvSpPr txBox="1"/>
          <p:nvPr/>
        </p:nvSpPr>
        <p:spPr>
          <a:xfrm>
            <a:off x="1016000" y="2811142"/>
            <a:ext cx="13538200" cy="2500236"/>
          </a:xfrm>
          <a:prstGeom prst="rect">
            <a:avLst/>
          </a:prstGeom>
        </p:spPr>
        <p:txBody>
          <a:bodyPr vert="horz" wrap="square" lIns="0" tIns="0" rIns="0" bIns="0" rtlCol="0">
            <a:spAutoFit/>
          </a:bodyPr>
          <a:lstStyle/>
          <a:p>
            <a:pPr marL="12700" marR="368300">
              <a:lnSpc>
                <a:spcPct val="150000"/>
              </a:lnSpc>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On completion of Transition+ you will be invited to John Leggott College campus for the day on Thursday 1</a:t>
            </a:r>
            <a:r>
              <a:rPr lang="en-GB" sz="2800" baseline="30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st</a:t>
            </a: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July. </a:t>
            </a:r>
          </a:p>
          <a:p>
            <a:pPr marL="12700" marR="368300">
              <a:lnSpc>
                <a:spcPct val="150000"/>
              </a:lnSpc>
            </a:pPr>
            <a:endPar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12700" marR="368300">
              <a:lnSpc>
                <a:spcPct val="150000"/>
              </a:lnSpc>
            </a:pPr>
            <a:r>
              <a:rPr lang="en-GB" sz="28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Further information will be announced during your programme.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6280" y="6178792"/>
            <a:ext cx="5414282" cy="3609521"/>
          </a:xfrm>
          <a:prstGeom prst="rect">
            <a:avLst/>
          </a:prstGeom>
        </p:spPr>
      </p:pic>
    </p:spTree>
    <p:extLst>
      <p:ext uri="{BB962C8B-B14F-4D97-AF65-F5344CB8AC3E}">
        <p14:creationId xmlns:p14="http://schemas.microsoft.com/office/powerpoint/2010/main" val="146171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ID CARDS</a:t>
            </a:r>
            <a:endParaRPr sz="3900" dirty="0">
              <a:latin typeface="Lato Heavy"/>
              <a:cs typeface="Lato Heavy"/>
            </a:endParaRPr>
          </a:p>
        </p:txBody>
      </p:sp>
      <p:sp>
        <p:nvSpPr>
          <p:cNvPr id="8" name="object 8"/>
          <p:cNvSpPr txBox="1"/>
          <p:nvPr/>
        </p:nvSpPr>
        <p:spPr>
          <a:xfrm>
            <a:off x="1016000" y="2811142"/>
            <a:ext cx="13538200" cy="5170646"/>
          </a:xfrm>
          <a:prstGeom prst="rect">
            <a:avLst/>
          </a:prstGeom>
        </p:spPr>
        <p:txBody>
          <a:bodyPr vert="horz" wrap="square" lIns="0" tIns="0" rIns="0" bIns="0" rtlCol="0">
            <a:spAutoFit/>
          </a:bodyPr>
          <a:lstStyle/>
          <a:p>
            <a:pPr marL="12700" marR="368300">
              <a:lnSpc>
                <a:spcPct val="150000"/>
              </a:lnSpc>
            </a:pPr>
            <a:r>
              <a:rPr lang="en-GB" sz="2800" b="1" i="1" spc="15" dirty="0">
                <a:solidFill>
                  <a:schemeClr val="tx1">
                    <a:lumMod val="65000"/>
                    <a:lumOff val="35000"/>
                  </a:schemeClr>
                </a:solidFill>
                <a:latin typeface="Lato"/>
                <a:cs typeface="Lato"/>
              </a:rPr>
              <a:t>Have you sent us your ID photo for your student card yet?</a:t>
            </a:r>
          </a:p>
          <a:p>
            <a:pPr marL="12700" marR="368300">
              <a:lnSpc>
                <a:spcPct val="150000"/>
              </a:lnSpc>
            </a:pPr>
            <a:r>
              <a:rPr lang="en-GB" sz="2800" spc="15" dirty="0">
                <a:solidFill>
                  <a:schemeClr val="tx1">
                    <a:lumMod val="65000"/>
                    <a:lumOff val="35000"/>
                  </a:schemeClr>
                </a:solidFill>
                <a:latin typeface="Lato"/>
                <a:cs typeface="Lato"/>
              </a:rPr>
              <a:t>If not, please take a portrait photo that meets our guidelines: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Headshot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Plain, light background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No filters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No hats/sunglasses</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Face the camera directly </a:t>
            </a:r>
          </a:p>
          <a:p>
            <a:pPr marL="12700" marR="368300">
              <a:lnSpc>
                <a:spcPct val="150000"/>
              </a:lnSpc>
            </a:pPr>
            <a:r>
              <a:rPr lang="en-GB" sz="2800" b="1" i="1" spc="15" dirty="0">
                <a:solidFill>
                  <a:schemeClr val="tx1">
                    <a:lumMod val="65000"/>
                    <a:lumOff val="35000"/>
                  </a:schemeClr>
                </a:solidFill>
                <a:latin typeface="Lato"/>
                <a:cs typeface="Lato"/>
              </a:rPr>
              <a:t>How to upload this will be in your Transition+ pack.</a:t>
            </a:r>
            <a:endParaRPr sz="2800" b="1" i="1" dirty="0">
              <a:solidFill>
                <a:schemeClr val="tx1">
                  <a:lumMod val="65000"/>
                  <a:lumOff val="35000"/>
                </a:schemeClr>
              </a:solidFill>
              <a:latin typeface="Lato"/>
              <a:cs typeface="Lato"/>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200" y="4625763"/>
            <a:ext cx="3441700" cy="5162550"/>
          </a:xfrm>
          <a:prstGeom prst="rect">
            <a:avLst/>
          </a:prstGeom>
        </p:spPr>
      </p:pic>
    </p:spTree>
    <p:extLst>
      <p:ext uri="{BB962C8B-B14F-4D97-AF65-F5344CB8AC3E}">
        <p14:creationId xmlns:p14="http://schemas.microsoft.com/office/powerpoint/2010/main" val="329777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TRANSPORT TO JLC</a:t>
            </a:r>
            <a:endParaRPr sz="3900" dirty="0">
              <a:latin typeface="Lato Heavy"/>
              <a:cs typeface="Lato Heavy"/>
            </a:endParaRPr>
          </a:p>
        </p:txBody>
      </p:sp>
      <p:sp>
        <p:nvSpPr>
          <p:cNvPr id="8" name="object 8"/>
          <p:cNvSpPr txBox="1"/>
          <p:nvPr/>
        </p:nvSpPr>
        <p:spPr>
          <a:xfrm>
            <a:off x="1016000" y="2811142"/>
            <a:ext cx="13538200" cy="5003165"/>
          </a:xfrm>
          <a:prstGeom prst="rect">
            <a:avLst/>
          </a:prstGeom>
        </p:spPr>
        <p:txBody>
          <a:bodyPr vert="horz" wrap="square" lIns="0" tIns="0" rIns="0" bIns="0" rtlCol="0">
            <a:spAutoFit/>
          </a:bodyPr>
          <a:lstStyle/>
          <a:p>
            <a:pPr marL="4572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How to apply for a bus pass depends on where you live</a:t>
            </a:r>
          </a:p>
          <a:p>
            <a:pPr marL="4572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If you </a:t>
            </a:r>
            <a:r>
              <a:rPr lang="en-GB" sz="2800" u="sng"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live 3 miles or more</a:t>
            </a: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from College please complete the form on our website</a:t>
            </a:r>
          </a:p>
          <a:p>
            <a:pPr marL="4572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If you can’t find transport from where you live, please contact us so we can make arrangements - email </a:t>
            </a:r>
            <a:r>
              <a:rPr lang="en-GB" sz="2800" b="1" i="1" spc="15"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r>
              <a:rPr lang="en-GB" sz="2800" b="1" i="1" spc="15"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hlinkClick r:id="rId4"/>
              </a:rPr>
              <a:t>studentservices@leggott.ac.uk</a:t>
            </a:r>
            <a:r>
              <a:rPr lang="en-GB" sz="2800" b="1" i="1" spc="15"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p>
          <a:p>
            <a:pPr marL="457200" indent="-457200">
              <a:lnSpc>
                <a:spcPct val="150000"/>
              </a:lnSpc>
              <a:buFont typeface="Wingdings" panose="05000000000000000000" pitchFamily="2" charset="2"/>
              <a:buChar char="§"/>
            </a:pP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Financial support is available. </a:t>
            </a:r>
          </a:p>
          <a:p>
            <a:pPr>
              <a:lnSpc>
                <a:spcPct val="150000"/>
              </a:lnSpc>
            </a:pPr>
            <a:endParaRPr lang="en-GB" sz="2800" b="1" i="1" spc="15" dirty="0">
              <a:solidFill>
                <a:schemeClr val="tx1">
                  <a:lumMod val="65000"/>
                  <a:lumOff val="35000"/>
                </a:schemeClr>
              </a:solidFill>
              <a:latin typeface="Lato"/>
              <a:cs typeface="Lato"/>
            </a:endParaRPr>
          </a:p>
          <a:p>
            <a:pPr>
              <a:lnSpc>
                <a:spcPct val="150000"/>
              </a:lnSpc>
            </a:pPr>
            <a:endParaRPr lang="en-GB" sz="2800" b="1" i="1" spc="15" dirty="0">
              <a:solidFill>
                <a:schemeClr val="tx1">
                  <a:lumMod val="65000"/>
                  <a:lumOff val="35000"/>
                </a:schemeClr>
              </a:solidFill>
              <a:latin typeface="Lato"/>
              <a:cs typeface="Lato"/>
            </a:endParaRPr>
          </a:p>
          <a:p>
            <a:pPr marL="12700" marR="368300">
              <a:lnSpc>
                <a:spcPct val="122800"/>
              </a:lnSpc>
            </a:pPr>
            <a:r>
              <a:rPr lang="en-GB" sz="2800" b="1" i="1" dirty="0">
                <a:solidFill>
                  <a:schemeClr val="tx1">
                    <a:lumMod val="65000"/>
                    <a:lumOff val="35000"/>
                  </a:schemeClr>
                </a:solidFill>
                <a:latin typeface="Lato"/>
                <a:cs typeface="Lato"/>
              </a:rPr>
              <a:t>www.leggott.ac.uk/transport-to-college</a:t>
            </a:r>
            <a:endParaRPr sz="2800" b="1" i="1" dirty="0">
              <a:solidFill>
                <a:schemeClr val="tx1">
                  <a:lumMod val="65000"/>
                  <a:lumOff val="35000"/>
                </a:schemeClr>
              </a:solidFill>
              <a:latin typeface="Lato"/>
              <a:cs typeface="Lato"/>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8579" b="17125"/>
          <a:stretch/>
        </p:blipFill>
        <p:spPr>
          <a:xfrm>
            <a:off x="8877300" y="5886268"/>
            <a:ext cx="5413262" cy="4005133"/>
          </a:xfrm>
          <a:prstGeom prst="rect">
            <a:avLst/>
          </a:prstGeom>
        </p:spPr>
      </p:pic>
    </p:spTree>
    <p:extLst>
      <p:ext uri="{BB962C8B-B14F-4D97-AF65-F5344CB8AC3E}">
        <p14:creationId xmlns:p14="http://schemas.microsoft.com/office/powerpoint/2010/main" val="260110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FINANCIAL SUPPORT</a:t>
            </a:r>
            <a:endParaRPr sz="3900" dirty="0">
              <a:latin typeface="Lato Heavy"/>
              <a:cs typeface="Lato Heavy"/>
            </a:endParaRPr>
          </a:p>
        </p:txBody>
      </p:sp>
      <p:sp>
        <p:nvSpPr>
          <p:cNvPr id="8" name="object 8"/>
          <p:cNvSpPr txBox="1"/>
          <p:nvPr/>
        </p:nvSpPr>
        <p:spPr>
          <a:xfrm>
            <a:off x="1016000" y="2811142"/>
            <a:ext cx="13538200" cy="3645357"/>
          </a:xfrm>
          <a:prstGeom prst="rect">
            <a:avLst/>
          </a:prstGeom>
        </p:spPr>
        <p:txBody>
          <a:bodyPr vert="horz" wrap="square" lIns="0" tIns="0" rIns="0" bIns="0" rtlCol="0">
            <a:spAutoFit/>
          </a:bodyPr>
          <a:lstStyle/>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We will provide advice and support to ensure financial issues will not stand in your way for studying at John Leggott College.</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The application window is open now for bursary or free school meal support for September 2021, please visit the website to find out more.</a:t>
            </a:r>
          </a:p>
          <a:p>
            <a:pPr marL="12700" marR="368300">
              <a:lnSpc>
                <a:spcPct val="122800"/>
              </a:lnSpc>
            </a:pPr>
            <a:endParaRPr lang="en-GB" sz="2800" b="1" i="1" spc="15" dirty="0">
              <a:solidFill>
                <a:schemeClr val="tx1">
                  <a:lumMod val="65000"/>
                  <a:lumOff val="35000"/>
                </a:schemeClr>
              </a:solidFill>
              <a:latin typeface="Lato"/>
              <a:cs typeface="Lato"/>
            </a:endParaRPr>
          </a:p>
          <a:p>
            <a:pPr marL="12700" marR="368300">
              <a:lnSpc>
                <a:spcPct val="122800"/>
              </a:lnSpc>
            </a:pPr>
            <a:r>
              <a:rPr lang="en-GB" sz="2800" b="1" i="1" dirty="0">
                <a:solidFill>
                  <a:schemeClr val="tx1">
                    <a:lumMod val="65000"/>
                    <a:lumOff val="35000"/>
                  </a:schemeClr>
                </a:solidFill>
                <a:latin typeface="Lato"/>
                <a:cs typeface="Lato"/>
              </a:rPr>
              <a:t>www.leggott.ac.uk/financial-support</a:t>
            </a:r>
            <a:endParaRPr sz="2800" b="1" i="1" dirty="0">
              <a:solidFill>
                <a:schemeClr val="tx1">
                  <a:lumMod val="65000"/>
                  <a:lumOff val="35000"/>
                </a:schemeClr>
              </a:solidFill>
              <a:latin typeface="Lato"/>
              <a:cs typeface="Lato"/>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8320" y="6179025"/>
            <a:ext cx="5412241" cy="3609288"/>
          </a:xfrm>
          <a:prstGeom prst="rect">
            <a:avLst/>
          </a:prstGeom>
        </p:spPr>
      </p:pic>
    </p:spTree>
    <p:extLst>
      <p:ext uri="{BB962C8B-B14F-4D97-AF65-F5344CB8AC3E}">
        <p14:creationId xmlns:p14="http://schemas.microsoft.com/office/powerpoint/2010/main" val="68369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56241" y="0"/>
            <a:ext cx="3731759" cy="10287000"/>
          </a:xfrm>
          <a:custGeom>
            <a:avLst/>
            <a:gdLst/>
            <a:ahLst/>
            <a:cxnLst/>
            <a:rect l="l" t="t" r="r" b="b"/>
            <a:pathLst>
              <a:path w="5686425" h="10287000">
                <a:moveTo>
                  <a:pt x="0" y="0"/>
                </a:moveTo>
                <a:lnTo>
                  <a:pt x="5686423" y="0"/>
                </a:lnTo>
                <a:lnTo>
                  <a:pt x="5686423" y="10286998"/>
                </a:lnTo>
                <a:lnTo>
                  <a:pt x="0" y="10286998"/>
                </a:lnTo>
                <a:lnTo>
                  <a:pt x="0" y="0"/>
                </a:lnTo>
                <a:close/>
              </a:path>
            </a:pathLst>
          </a:custGeom>
          <a:solidFill>
            <a:srgbClr val="E4B12B"/>
          </a:solidFill>
        </p:spPr>
        <p:txBody>
          <a:bodyPr wrap="square" lIns="0" tIns="0" rIns="0" bIns="0" rtlCol="0"/>
          <a:lstStyle/>
          <a:p>
            <a:endParaRPr/>
          </a:p>
        </p:txBody>
      </p:sp>
      <p:sp>
        <p:nvSpPr>
          <p:cNvPr id="3" name="object 3"/>
          <p:cNvSpPr/>
          <p:nvPr/>
        </p:nvSpPr>
        <p:spPr>
          <a:xfrm>
            <a:off x="1028700" y="1620011"/>
            <a:ext cx="3800475" cy="85725"/>
          </a:xfrm>
          <a:custGeom>
            <a:avLst/>
            <a:gdLst/>
            <a:ahLst/>
            <a:cxnLst/>
            <a:rect l="l" t="t" r="r" b="b"/>
            <a:pathLst>
              <a:path w="3800475" h="85725">
                <a:moveTo>
                  <a:pt x="0" y="0"/>
                </a:moveTo>
                <a:lnTo>
                  <a:pt x="3800474" y="0"/>
                </a:lnTo>
                <a:lnTo>
                  <a:pt x="3800474" y="85724"/>
                </a:lnTo>
                <a:lnTo>
                  <a:pt x="0" y="85724"/>
                </a:lnTo>
                <a:lnTo>
                  <a:pt x="0" y="0"/>
                </a:lnTo>
                <a:close/>
              </a:path>
            </a:pathLst>
          </a:custGeom>
          <a:solidFill>
            <a:srgbClr val="E4B12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ts val="6705"/>
              </a:lnSpc>
            </a:pPr>
            <a:r>
              <a:rPr lang="en-GB" spc="140" dirty="0"/>
              <a:t>ARE YOU JLC READY?</a:t>
            </a:r>
            <a:endParaRPr spc="140" dirty="0"/>
          </a:p>
        </p:txBody>
      </p:sp>
      <p:sp>
        <p:nvSpPr>
          <p:cNvPr id="5" name="object 5"/>
          <p:cNvSpPr/>
          <p:nvPr/>
        </p:nvSpPr>
        <p:spPr>
          <a:xfrm>
            <a:off x="687470" y="8572501"/>
            <a:ext cx="1903330" cy="12158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016000" y="1958357"/>
            <a:ext cx="11252200" cy="600164"/>
          </a:xfrm>
          <a:prstGeom prst="rect">
            <a:avLst/>
          </a:prstGeom>
        </p:spPr>
        <p:txBody>
          <a:bodyPr vert="horz" wrap="square" lIns="0" tIns="0" rIns="0" bIns="0" rtlCol="0">
            <a:spAutoFit/>
          </a:bodyPr>
          <a:lstStyle/>
          <a:p>
            <a:pPr marL="12700">
              <a:lnSpc>
                <a:spcPct val="100000"/>
              </a:lnSpc>
              <a:tabLst>
                <a:tab pos="551180" algn="l"/>
                <a:tab pos="3091180" algn="l"/>
              </a:tabLst>
            </a:pPr>
            <a:r>
              <a:rPr lang="en-GB" sz="3900" b="1" dirty="0">
                <a:solidFill>
                  <a:srgbClr val="E4B12B"/>
                </a:solidFill>
                <a:latin typeface="Lato Heavy"/>
                <a:cs typeface="Lato Heavy"/>
              </a:rPr>
              <a:t>ADDITIONAL SUPPORT</a:t>
            </a:r>
            <a:endParaRPr sz="3900" dirty="0">
              <a:latin typeface="Lato Heavy"/>
              <a:cs typeface="Lato Heavy"/>
            </a:endParaRPr>
          </a:p>
        </p:txBody>
      </p:sp>
      <p:sp>
        <p:nvSpPr>
          <p:cNvPr id="8" name="object 8"/>
          <p:cNvSpPr txBox="1"/>
          <p:nvPr/>
        </p:nvSpPr>
        <p:spPr>
          <a:xfrm>
            <a:off x="1016000" y="2811142"/>
            <a:ext cx="13538200" cy="5816977"/>
          </a:xfrm>
          <a:prstGeom prst="rect">
            <a:avLst/>
          </a:prstGeom>
        </p:spPr>
        <p:txBody>
          <a:bodyPr vert="horz" wrap="square" lIns="0" tIns="0" rIns="0" bIns="0" rtlCol="0">
            <a:spAutoFit/>
          </a:bodyPr>
          <a:lstStyle/>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If you feel like you require any additional support from any of the following teams, you can get in touch and speak to them directly before September 2021.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Please email, </a:t>
            </a:r>
            <a:r>
              <a:rPr lang="en-GB" sz="2800" spc="15" dirty="0">
                <a:solidFill>
                  <a:schemeClr val="tx1">
                    <a:lumMod val="65000"/>
                    <a:lumOff val="35000"/>
                  </a:schemeClr>
                </a:solidFill>
                <a:latin typeface="Lato"/>
                <a:cs typeface="Lato"/>
                <a:hlinkClick r:id="rId4"/>
              </a:rPr>
              <a:t>admissions@Leggott.ac.uk</a:t>
            </a:r>
            <a:r>
              <a:rPr lang="en-GB" sz="2800" spc="15" dirty="0">
                <a:solidFill>
                  <a:schemeClr val="tx1">
                    <a:lumMod val="65000"/>
                    <a:lumOff val="35000"/>
                  </a:schemeClr>
                </a:solidFill>
                <a:latin typeface="Lato"/>
                <a:cs typeface="Lato"/>
              </a:rPr>
              <a:t> and they will ensure the correct team contact you. </a:t>
            </a:r>
          </a:p>
          <a:p>
            <a:pPr marL="12700" marR="368300">
              <a:lnSpc>
                <a:spcPct val="150000"/>
              </a:lnSpc>
            </a:pPr>
            <a:r>
              <a:rPr lang="en-GB" sz="2800" b="1" i="1" spc="15" dirty="0">
                <a:solidFill>
                  <a:schemeClr val="tx1">
                    <a:lumMod val="65000"/>
                    <a:lumOff val="35000"/>
                  </a:schemeClr>
                </a:solidFill>
                <a:latin typeface="Lato"/>
                <a:cs typeface="Lato"/>
              </a:rPr>
              <a:t>Our teams: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Academic Advocates</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Wellbeing &amp; Safeguarding </a:t>
            </a:r>
          </a:p>
          <a:p>
            <a:pPr marL="469900" marR="368300" indent="-457200">
              <a:lnSpc>
                <a:spcPct val="150000"/>
              </a:lnSpc>
              <a:buFont typeface="Wingdings" panose="05000000000000000000" pitchFamily="2" charset="2"/>
              <a:buChar char="§"/>
            </a:pPr>
            <a:r>
              <a:rPr lang="en-GB" sz="2800" spc="15" dirty="0">
                <a:solidFill>
                  <a:schemeClr val="tx1">
                    <a:lumMod val="65000"/>
                    <a:lumOff val="35000"/>
                  </a:schemeClr>
                </a:solidFill>
                <a:latin typeface="Lato"/>
                <a:cs typeface="Lato"/>
              </a:rPr>
              <a:t>Learning Support Team </a:t>
            </a:r>
          </a:p>
          <a:p>
            <a:pPr marL="12700" marR="368300">
              <a:lnSpc>
                <a:spcPct val="150000"/>
              </a:lnSpc>
            </a:pPr>
            <a:r>
              <a:rPr lang="en-GB" sz="2800" spc="15" dirty="0">
                <a:solidFill>
                  <a:schemeClr val="tx1">
                    <a:lumMod val="65000"/>
                    <a:lumOff val="35000"/>
                  </a:schemeClr>
                </a:solidFill>
                <a:latin typeface="Lato"/>
                <a:cs typeface="Lato"/>
              </a:rPr>
              <a:t> </a:t>
            </a:r>
            <a:endParaRPr sz="2800" b="1" i="1" dirty="0">
              <a:solidFill>
                <a:schemeClr val="tx1">
                  <a:lumMod val="65000"/>
                  <a:lumOff val="35000"/>
                </a:schemeClr>
              </a:solidFill>
              <a:latin typeface="Lato"/>
              <a:cs typeface="Lato"/>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00708" y="285888"/>
            <a:ext cx="1978271" cy="2107993"/>
          </a:xfrm>
          <a:prstGeom prst="rect">
            <a:avLst/>
          </a:prstGeom>
        </p:spPr>
      </p:pic>
      <p:sp>
        <p:nvSpPr>
          <p:cNvPr id="9" name="object 8"/>
          <p:cNvSpPr txBox="1"/>
          <p:nvPr/>
        </p:nvSpPr>
        <p:spPr>
          <a:xfrm>
            <a:off x="15087600" y="9291914"/>
            <a:ext cx="2691379" cy="530017"/>
          </a:xfrm>
          <a:prstGeom prst="rect">
            <a:avLst/>
          </a:prstGeom>
        </p:spPr>
        <p:txBody>
          <a:bodyPr vert="horz" wrap="square" lIns="0" tIns="0" rIns="0" bIns="0" rtlCol="0">
            <a:spAutoFit/>
          </a:bodyPr>
          <a:lstStyle/>
          <a:p>
            <a:pPr marL="12700" marR="368300">
              <a:lnSpc>
                <a:spcPct val="122800"/>
              </a:lnSpc>
            </a:pPr>
            <a:r>
              <a:rPr lang="en-GB" sz="2800" b="1" dirty="0">
                <a:solidFill>
                  <a:schemeClr val="bg1"/>
                </a:solidFill>
                <a:latin typeface="Lato"/>
                <a:cs typeface="Lato"/>
              </a:rPr>
              <a:t>Transition +</a:t>
            </a:r>
            <a:endParaRPr sz="2800" b="1" dirty="0">
              <a:solidFill>
                <a:schemeClr val="bg1"/>
              </a:solidFill>
              <a:latin typeface="Lato"/>
              <a:cs typeface="Lato"/>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5876" y="6164331"/>
            <a:ext cx="5484686" cy="3657600"/>
          </a:xfrm>
          <a:prstGeom prst="rect">
            <a:avLst/>
          </a:prstGeom>
        </p:spPr>
      </p:pic>
    </p:spTree>
    <p:extLst>
      <p:ext uri="{BB962C8B-B14F-4D97-AF65-F5344CB8AC3E}">
        <p14:creationId xmlns:p14="http://schemas.microsoft.com/office/powerpoint/2010/main" val="283843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10385</TotalTime>
  <Words>1291</Words>
  <Application>Microsoft Office PowerPoint</Application>
  <PresentationFormat>Custom</PresentationFormat>
  <Paragraphs>180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Gotham Black</vt:lpstr>
      <vt:lpstr>Lato</vt:lpstr>
      <vt:lpstr>Lato Heavy</vt:lpstr>
      <vt:lpstr>Wingdings</vt:lpstr>
      <vt:lpstr>Office Theme</vt:lpstr>
      <vt:lpstr>PowerPoint Presentation</vt:lpstr>
      <vt:lpstr>TRANSITION+</vt:lpstr>
      <vt:lpstr>TRANSITION+</vt:lpstr>
      <vt:lpstr>TRANSITION+</vt:lpstr>
      <vt:lpstr>TRANSITION DAY</vt:lpstr>
      <vt:lpstr>ARE YOU JLC READY?</vt:lpstr>
      <vt:lpstr>ARE YOU JLC READY?</vt:lpstr>
      <vt:lpstr>ARE YOU JLC READY?</vt:lpstr>
      <vt:lpstr>ARE YOU JLC READY?</vt:lpstr>
      <vt:lpstr>ARE YOU JLC READY?</vt:lpstr>
      <vt:lpstr>ARE YOU JLC READY?</vt:lpstr>
      <vt:lpstr>ARE YOU JLC READY?</vt:lpstr>
      <vt:lpstr>ARE YOU JLC READY?</vt:lpstr>
      <vt:lpstr>ARE YOU JLC READY?</vt:lpstr>
      <vt:lpstr>ARE YOU JLC READY?</vt:lpstr>
      <vt:lpstr>ARE YOU JLC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Generic John Leggott College Presentation 2020-21</dc:title>
  <dc:creator>Ellie Hurrell</dc:creator>
  <cp:keywords>DAEVv5tg2T4,BACL6wQRMHQ</cp:keywords>
  <cp:lastModifiedBy>Samantha Robinson (STAFF)</cp:lastModifiedBy>
  <cp:revision>23</cp:revision>
  <cp:lastPrinted>2021-05-14T13:06:41Z</cp:lastPrinted>
  <dcterms:created xsi:type="dcterms:W3CDTF">2021-02-10T16:10:56Z</dcterms:created>
  <dcterms:modified xsi:type="dcterms:W3CDTF">2021-05-14T13:27:21Z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2021-02-10T00:00:00Z</vt:filetime>
  </property>
  <property fmtid="{D5CDD505-2E9C-101B-9397-08002B2CF9AE}" pid="3" name="Creator">
    <vt:lpwstr>Canva</vt:lpwstr>
  </property>
  <property fmtid="{D5CDD505-2E9C-101B-9397-08002B2CF9AE}" pid="4" name="LastSaved">
    <vt:filetime>2021-02-10T00:00:00Z</vt:filetime>
  </property>
</Properties>
</file>