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8" autoAdjust="0"/>
    <p:restoredTop sz="94660"/>
  </p:normalViewPr>
  <p:slideViewPr>
    <p:cSldViewPr snapToGrid="0">
      <p:cViewPr varScale="1">
        <p:scale>
          <a:sx n="90" d="100"/>
          <a:sy n="90" d="100"/>
        </p:scale>
        <p:origin x="2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0F967B-2D79-451D-99DD-419C9AA529F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2224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0F967B-2D79-451D-99DD-419C9AA529F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306373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0F967B-2D79-451D-99DD-419C9AA529F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207362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0F967B-2D79-451D-99DD-419C9AA529F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17415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0F967B-2D79-451D-99DD-419C9AA529F3}"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32351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0F967B-2D79-451D-99DD-419C9AA529F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237318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0F967B-2D79-451D-99DD-419C9AA529F3}" type="datetimeFigureOut">
              <a:rPr lang="en-GB" smtClean="0"/>
              <a:t>04/11/2021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139250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0F967B-2D79-451D-99DD-419C9AA529F3}" type="datetimeFigureOut">
              <a:rPr lang="en-GB" smtClean="0"/>
              <a:t>04/11/2021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139729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F967B-2D79-451D-99DD-419C9AA529F3}" type="datetimeFigureOut">
              <a:rPr lang="en-GB" smtClean="0"/>
              <a:t>04/11/2021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78328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0F967B-2D79-451D-99DD-419C9AA529F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355770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0F967B-2D79-451D-99DD-419C9AA529F3}"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2C1BA-50B9-4394-9C58-62AD9EB6CE98}" type="slidenum">
              <a:rPr lang="en-GB" smtClean="0"/>
              <a:t>‹#›</a:t>
            </a:fld>
            <a:endParaRPr lang="en-GB"/>
          </a:p>
        </p:txBody>
      </p:sp>
    </p:spTree>
    <p:extLst>
      <p:ext uri="{BB962C8B-B14F-4D97-AF65-F5344CB8AC3E}">
        <p14:creationId xmlns:p14="http://schemas.microsoft.com/office/powerpoint/2010/main" val="76337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18000" r="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F967B-2D79-451D-99DD-419C9AA529F3}" type="datetimeFigureOut">
              <a:rPr lang="en-GB" smtClean="0"/>
              <a:t>04/11/2021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2C1BA-50B9-4394-9C58-62AD9EB6CE98}" type="slidenum">
              <a:rPr lang="en-GB" smtClean="0"/>
              <a:t>‹#›</a:t>
            </a:fld>
            <a:endParaRPr lang="en-GB"/>
          </a:p>
        </p:txBody>
      </p:sp>
    </p:spTree>
    <p:extLst>
      <p:ext uri="{BB962C8B-B14F-4D97-AF65-F5344CB8AC3E}">
        <p14:creationId xmlns:p14="http://schemas.microsoft.com/office/powerpoint/2010/main" val="2323719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641" y="1619895"/>
            <a:ext cx="6249491" cy="5439246"/>
          </a:xfrm>
          <a:prstGeom prst="rect">
            <a:avLst/>
          </a:prstGeom>
        </p:spPr>
        <p:txBody>
          <a:bodyPr wrap="square">
            <a:spAutoFit/>
          </a:bodyPr>
          <a:lstStyle/>
          <a:p>
            <a:pPr>
              <a:spcBef>
                <a:spcPts val="50"/>
              </a:spcBef>
              <a:spcAft>
                <a:spcPts val="50"/>
              </a:spcAft>
            </a:pPr>
            <a:r>
              <a:rPr lang="en-GB" b="1" dirty="0">
                <a:latin typeface="Rockwell" panose="02060603020205020403" pitchFamily="18" charset="0"/>
                <a:ea typeface="Times New Roman" panose="02020603050405020304" pitchFamily="18" charset="0"/>
                <a:cs typeface="Times New Roman" panose="02020603050405020304" pitchFamily="18" charset="0"/>
              </a:rPr>
              <a:t>Sometimes called “tree surgeons”, arborists plant, fell and maintain trees and assess any hazards they present.</a:t>
            </a:r>
          </a:p>
          <a:p>
            <a:pPr>
              <a:spcBef>
                <a:spcPts val="50"/>
              </a:spcBef>
              <a:spcAft>
                <a:spcPts val="50"/>
              </a:spcAft>
            </a:pPr>
            <a:endParaRPr lang="en-GB" b="1" dirty="0">
              <a:latin typeface="Rockwell" panose="02060603020205020403" pitchFamily="18" charset="0"/>
              <a:ea typeface="Times New Roman" panose="02020603050405020304" pitchFamily="18" charset="0"/>
              <a:cs typeface="Times New Roman" panose="02020603050405020304" pitchFamily="18" charset="0"/>
            </a:endParaRP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You may be able to start as a ground worker, supporting a qualified tree surgeon. You could then work your way up by completing further training in the use of chainsaws, ropes, ladders and harnesses. It can be useful to get some experience of tree work by volunteering with conservation organisations or horticultural groups. You can also get into this job through an arborist intermediate apprenticeship or you could do a college course, which would teach you some of the skills and knowledge you need in this job. Relevant subjects include:</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Level 2 Certificate in Forestry and Arboriculture</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Level 3 Diploma in Forestry and Arboriculture</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Level 3 Diploma in Work-based Trees and Timber</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You can study for a degree. Relevant courses include:</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forestry</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arboriculture</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countryside management</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forest management</a:t>
            </a:r>
          </a:p>
          <a:p>
            <a:pPr>
              <a:spcBef>
                <a:spcPts val="50"/>
              </a:spcBef>
              <a:spcAft>
                <a:spcPts val="50"/>
              </a:spcAft>
            </a:pPr>
            <a:r>
              <a:rPr lang="en-GB" sz="1400" dirty="0">
                <a:latin typeface="Rockwell" panose="02060603020205020403" pitchFamily="18" charset="0"/>
                <a:ea typeface="Times New Roman" panose="02020603050405020304" pitchFamily="18" charset="0"/>
                <a:cs typeface="Times New Roman" panose="02020603050405020304" pitchFamily="18" charset="0"/>
              </a:rPr>
              <a:t>•	woodland ecology and conservation</a:t>
            </a:r>
          </a:p>
          <a:p>
            <a:pPr>
              <a:lnSpc>
                <a:spcPct val="107000"/>
              </a:lnSpc>
              <a:spcAft>
                <a:spcPts val="375"/>
              </a:spcAft>
            </a:pPr>
            <a:r>
              <a:rPr lang="en-GB"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57" y="153045"/>
            <a:ext cx="3114675" cy="1466850"/>
          </a:xfrm>
          <a:prstGeom prst="rect">
            <a:avLst/>
          </a:prstGeom>
        </p:spPr>
      </p:pic>
      <p:sp>
        <p:nvSpPr>
          <p:cNvPr id="6" name="TextBox 5"/>
          <p:cNvSpPr txBox="1"/>
          <p:nvPr/>
        </p:nvSpPr>
        <p:spPr>
          <a:xfrm>
            <a:off x="5434148" y="311053"/>
            <a:ext cx="6757852" cy="2492990"/>
          </a:xfrm>
          <a:prstGeom prst="rect">
            <a:avLst/>
          </a:prstGeom>
          <a:noFill/>
        </p:spPr>
        <p:txBody>
          <a:bodyPr wrap="square" rtlCol="0">
            <a:spAutoFit/>
          </a:bodyPr>
          <a:lstStyle/>
          <a:p>
            <a:pPr algn="ctr"/>
            <a:r>
              <a:rPr lang="en-US" sz="4800" b="1" dirty="0">
                <a:latin typeface="Rockwell" panose="02060603020205020403" pitchFamily="18" charset="0"/>
              </a:rPr>
              <a:t>Career of the week - ARBORIST</a:t>
            </a:r>
          </a:p>
          <a:p>
            <a:endParaRPr lang="en-GB" sz="6000" dirty="0">
              <a:latin typeface="Tw Cen MT Condensed Extra Bold" panose="020B0803020202020204" pitchFamily="34" charset="0"/>
            </a:endParaRPr>
          </a:p>
        </p:txBody>
      </p:sp>
      <p:sp>
        <p:nvSpPr>
          <p:cNvPr id="7" name="TextBox 6"/>
          <p:cNvSpPr txBox="1"/>
          <p:nvPr/>
        </p:nvSpPr>
        <p:spPr>
          <a:xfrm>
            <a:off x="6412775" y="1881753"/>
            <a:ext cx="5697583" cy="877804"/>
          </a:xfrm>
          <a:prstGeom prst="rect">
            <a:avLst/>
          </a:prstGeom>
          <a:noFill/>
        </p:spPr>
        <p:txBody>
          <a:bodyPr wrap="square" rtlCol="0">
            <a:spAutoFit/>
          </a:bodyPr>
          <a:lstStyle/>
          <a:p>
            <a:pPr marL="285750" indent="-285750">
              <a:lnSpc>
                <a:spcPct val="107000"/>
              </a:lnSpc>
              <a:spcAft>
                <a:spcPts val="375"/>
              </a:spcAft>
              <a:buFont typeface="Arial" panose="020B0604020202020204" pitchFamily="34" charset="0"/>
              <a:buChar char="•"/>
            </a:pPr>
            <a:endParaRPr lang="en-US" b="1"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375"/>
              </a:spcAft>
            </a:pPr>
            <a:endParaRPr lang="en-US" sz="1200" b="1" dirty="0">
              <a:solidFill>
                <a:srgbClr val="7030A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375"/>
              </a:spcAft>
            </a:pPr>
            <a:endParaRPr lang="en-GB"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3778373" y="563304"/>
            <a:ext cx="1878148" cy="923330"/>
          </a:xfrm>
          <a:prstGeom prst="rect">
            <a:avLst/>
          </a:prstGeom>
          <a:noFill/>
        </p:spPr>
        <p:txBody>
          <a:bodyPr wrap="square" rtlCol="0">
            <a:spAutoFit/>
          </a:bodyPr>
          <a:lstStyle/>
          <a:p>
            <a:pPr algn="ctr"/>
            <a:r>
              <a:rPr lang="en-US" b="1" dirty="0">
                <a:latin typeface="Rockwell" panose="02060603020205020403" pitchFamily="18" charset="0"/>
              </a:rPr>
              <a:t>W/C 22nd November 2021</a:t>
            </a:r>
            <a:endParaRPr lang="en-GB" b="1" dirty="0">
              <a:latin typeface="Rockwell" panose="02060603020205020403" pitchFamily="18" charset="0"/>
            </a:endParaRPr>
          </a:p>
        </p:txBody>
      </p:sp>
      <p:graphicFrame>
        <p:nvGraphicFramePr>
          <p:cNvPr id="9" name="Table 8">
            <a:extLst>
              <a:ext uri="{FF2B5EF4-FFF2-40B4-BE49-F238E27FC236}">
                <a16:creationId xmlns:a16="http://schemas.microsoft.com/office/drawing/2014/main" id="{64BA038B-650D-4B1E-861D-CE30BB5EF053}"/>
              </a:ext>
            </a:extLst>
          </p:cNvPr>
          <p:cNvGraphicFramePr>
            <a:graphicFrameLocks noGrp="1"/>
          </p:cNvGraphicFramePr>
          <p:nvPr>
            <p:extLst>
              <p:ext uri="{D42A27DB-BD31-4B8C-83A1-F6EECF244321}">
                <p14:modId xmlns:p14="http://schemas.microsoft.com/office/powerpoint/2010/main" val="768105197"/>
              </p:ext>
            </p:extLst>
          </p:nvPr>
        </p:nvGraphicFramePr>
        <p:xfrm>
          <a:off x="6331132" y="1851636"/>
          <a:ext cx="5697582" cy="2438400"/>
        </p:xfrm>
        <a:graphic>
          <a:graphicData uri="http://schemas.openxmlformats.org/drawingml/2006/table">
            <a:tbl>
              <a:tblPr/>
              <a:tblGrid>
                <a:gridCol w="5697582">
                  <a:extLst>
                    <a:ext uri="{9D8B030D-6E8A-4147-A177-3AD203B41FA5}">
                      <a16:colId xmlns:a16="http://schemas.microsoft.com/office/drawing/2014/main" val="3330211443"/>
                    </a:ext>
                  </a:extLst>
                </a:gridCol>
              </a:tblGrid>
              <a:tr h="0">
                <a:tc>
                  <a:txBody>
                    <a:bodyPr/>
                    <a:lstStyle/>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You'll need:</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physical skills like movement</a:t>
                      </a:r>
                      <a:r>
                        <a:rPr lang="en-GB" sz="160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coordination and </a:t>
                      </a: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dexterity</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to be thorough and pay attention to detail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the ability to work well with others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leadership skills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patience and the ability to remain calm under stress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sensitivity and understanding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the ability to use, repair and maintain machines and tools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ambition and a desire to succeed </a:t>
                      </a:r>
                    </a:p>
                    <a:p>
                      <a:pPr algn="l">
                        <a:lnSpc>
                          <a:spcPct val="100000"/>
                        </a:lnSpc>
                        <a:spcAft>
                          <a:spcPts val="0"/>
                        </a:spcAft>
                      </a:pPr>
                      <a:r>
                        <a:rPr lang="en-GB" sz="1600" dirty="0">
                          <a:solidFill>
                            <a:srgbClr val="0B0C0C"/>
                          </a:solidFill>
                          <a:effectLst/>
                          <a:latin typeface="Rockwell" panose="02060603020205020403" pitchFamily="18" charset="0"/>
                          <a:ea typeface="Times New Roman" panose="02020603050405020304" pitchFamily="18" charset="0"/>
                          <a:cs typeface="Times New Roman" panose="02020603050405020304" pitchFamily="18" charset="0"/>
                        </a:rPr>
                        <a:t>• to be able to carry out basic tasks on a computer</a:t>
                      </a:r>
                      <a:endParaRPr lang="en-GB" sz="1600" dirty="0">
                        <a:solidFill>
                          <a:srgbClr val="0B0C0C"/>
                        </a:solidFill>
                        <a:effectLst/>
                        <a:latin typeface="Rockwell" panose="02060603020205020403" pitchFamily="18" charset="0"/>
                        <a:ea typeface="Calibri" panose="020F0502020204030204" pitchFamily="34"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754318151"/>
                  </a:ext>
                </a:extLst>
              </a:tr>
            </a:tbl>
          </a:graphicData>
        </a:graphic>
      </p:graphicFrame>
      <p:sp>
        <p:nvSpPr>
          <p:cNvPr id="13" name="Rectangle 2">
            <a:extLst>
              <a:ext uri="{FF2B5EF4-FFF2-40B4-BE49-F238E27FC236}">
                <a16:creationId xmlns:a16="http://schemas.microsoft.com/office/drawing/2014/main" id="{C907A87E-5AB9-4688-9EF2-C3524146E55A}"/>
              </a:ext>
            </a:extLst>
          </p:cNvPr>
          <p:cNvSpPr>
            <a:spLocks noChangeArrowheads="1"/>
          </p:cNvSpPr>
          <p:nvPr/>
        </p:nvSpPr>
        <p:spPr bwMode="auto">
          <a:xfrm>
            <a:off x="6431824" y="4356666"/>
            <a:ext cx="5659483"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500" b="1" i="0" u="none" strike="noStrike" cap="none" normalizeH="0" baseline="0" dirty="0">
                <a:ln>
                  <a:noFill/>
                </a:ln>
                <a:solidFill>
                  <a:srgbClr val="0B0C0C"/>
                </a:solidFill>
                <a:effectLst/>
                <a:latin typeface="Rockwell" panose="02060603020205020403" pitchFamily="18" charset="0"/>
                <a:ea typeface="Times New Roman" panose="02020603050405020304" pitchFamily="18" charset="0"/>
                <a:cs typeface="Arial" panose="020B0604020202020204" pitchFamily="34" charset="0"/>
              </a:rPr>
              <a:t>Your working environment is likely to be mainly outdoors. You could work on the road, on rail tracks, in parks or gardens. The work will be physically demanding and could be at height in all weathers. You will need safety equipment and clothing and will need to know to use them correctly. Salaries range between £16,000 and £30,000 per year and you could start your own business or work for someone else. Your skills could qualify you to supervise recreational tree climbing, taking people into treetops as an outdoor activity.</a:t>
            </a:r>
            <a:endParaRPr kumimoji="0" lang="en-GB" altLang="en-US" sz="1500" b="1" i="0" u="none" strike="noStrike" cap="none" normalizeH="0" baseline="0" dirty="0">
              <a:ln>
                <a:noFill/>
              </a:ln>
              <a:solidFill>
                <a:schemeClr val="tx1"/>
              </a:solidFill>
              <a:effectLst/>
              <a:latin typeface="Rockwell" panose="02060603020205020403" pitchFamily="18" charset="0"/>
            </a:endParaRPr>
          </a:p>
        </p:txBody>
      </p:sp>
    </p:spTree>
    <p:extLst>
      <p:ext uri="{BB962C8B-B14F-4D97-AF65-F5344CB8AC3E}">
        <p14:creationId xmlns:p14="http://schemas.microsoft.com/office/powerpoint/2010/main" val="1443984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370</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Rockwell</vt:lpstr>
      <vt:lpstr>Times New Roman</vt:lpstr>
      <vt:lpstr>Tw Cen MT Condensed Extra 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PDavidson</dc:creator>
  <cp:lastModifiedBy>PDavidson</cp:lastModifiedBy>
  <cp:revision>15</cp:revision>
  <dcterms:created xsi:type="dcterms:W3CDTF">2020-03-25T10:36:46Z</dcterms:created>
  <dcterms:modified xsi:type="dcterms:W3CDTF">2021-11-04T09:05:24Z</dcterms:modified>
</cp:coreProperties>
</file>